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lvia Kelley" initials="S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81"/>
    <a:srgbClr val="2A3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7505" autoAdjust="0"/>
  </p:normalViewPr>
  <p:slideViewPr>
    <p:cSldViewPr snapToGrid="0" snapToObjects="1">
      <p:cViewPr>
        <p:scale>
          <a:sx n="125" d="100"/>
          <a:sy n="125" d="100"/>
        </p:scale>
        <p:origin x="-1072" y="-5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3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4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8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5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A9AC-EB6A-EC42-AEFC-E18503043712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93E07-DE00-8C43-B516-4F43E929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1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rq 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PCC_primary_logo_revers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96" y="2024897"/>
            <a:ext cx="3512308" cy="109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5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233" y="491613"/>
            <a:ext cx="7870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Infrastructure:</a:t>
            </a:r>
          </a:p>
          <a:p>
            <a:endParaRPr lang="en-US" sz="200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Information Technology Upgrades</a:t>
            </a:r>
          </a:p>
          <a:p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pPr lvl="1"/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 </a:t>
            </a: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Scheduled Maintenance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Mechanical upgrades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Electrical upgrades</a:t>
            </a: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Safety and Security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Access control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Video surveillance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99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233" y="491613"/>
            <a:ext cx="787089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Other:</a:t>
            </a:r>
          </a:p>
          <a:p>
            <a:endParaRPr lang="en-US" sz="1050" b="1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Housing feasibility study</a:t>
            </a:r>
          </a:p>
          <a:p>
            <a:endParaRPr lang="en-US" sz="105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Assessment of student needs across district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Market conditions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Potential financing, public/private, etc.</a:t>
            </a:r>
          </a:p>
          <a:p>
            <a:pPr marL="1257300" lvl="2" indent="-342900">
              <a:buFont typeface="Arial"/>
              <a:buChar char="•"/>
            </a:pPr>
            <a:endParaRPr lang="en-US" sz="2000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Staffing, Escalation (inflation), Bond sales, etc. </a:t>
            </a:r>
            <a:endParaRPr lang="en-US" sz="2000" b="1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225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3871" y="163871"/>
            <a:ext cx="8054258" cy="4501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Costs:</a:t>
            </a:r>
          </a:p>
          <a:p>
            <a:endParaRPr lang="en-US" sz="105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--Inter-professional health training center:                      $28M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--Metro Center rebuild								$25M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--Sylvania HT Renovation							$</a:t>
            </a:r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22M</a:t>
            </a:r>
            <a:endParaRPr lang="en-US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6C81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Total cost is $30M ($8M from State)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--Cascade Public Safety								$3M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--Willow Creek Renovation							$3M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--Site work 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Sylvania										$8M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Rock Creek event center parking 				$2M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--Infrastructure: Maintenance, IT, Safety/Security		$70M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--Housing Feasibility									</a:t>
            </a:r>
            <a:r>
              <a:rPr lang="en-US" b="1" u="sng" dirty="0" smtClean="0">
                <a:solidFill>
                  <a:srgbClr val="006C81"/>
                </a:solidFill>
                <a:latin typeface="Arial"/>
                <a:cs typeface="Arial"/>
              </a:rPr>
              <a:t>$200K</a:t>
            </a:r>
          </a:p>
          <a:p>
            <a:r>
              <a:rPr lang="en-US" b="1" i="1" dirty="0" smtClean="0">
                <a:solidFill>
                  <a:srgbClr val="006C81"/>
                </a:solidFill>
                <a:latin typeface="Arial"/>
                <a:cs typeface="Arial"/>
              </a:rPr>
              <a:t>TOTAL </a:t>
            </a:r>
            <a:r>
              <a:rPr lang="en-US" b="1" i="1" dirty="0" smtClean="0">
                <a:solidFill>
                  <a:srgbClr val="006C81"/>
                </a:solidFill>
                <a:latin typeface="Arial"/>
                <a:cs typeface="Arial"/>
              </a:rPr>
              <a:t>Project Costs:							  $</a:t>
            </a:r>
            <a:r>
              <a:rPr lang="en-US" b="1" i="1" dirty="0" smtClean="0">
                <a:solidFill>
                  <a:srgbClr val="006C81"/>
                </a:solidFill>
                <a:latin typeface="Arial"/>
                <a:cs typeface="Arial"/>
              </a:rPr>
              <a:t>161,200,000</a:t>
            </a:r>
          </a:p>
          <a:p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Staffing</a:t>
            </a:r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, Escalation (inflation), Bond sales, etc. 	</a:t>
            </a:r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	</a:t>
            </a:r>
            <a:r>
              <a:rPr lang="en-US" b="1" u="sng" dirty="0" smtClean="0">
                <a:solidFill>
                  <a:srgbClr val="006C81"/>
                </a:solidFill>
                <a:latin typeface="Arial"/>
                <a:cs typeface="Arial"/>
              </a:rPr>
              <a:t>$14M</a:t>
            </a:r>
            <a:r>
              <a:rPr lang="en-US" b="1" u="sng" dirty="0" smtClean="0">
                <a:solidFill>
                  <a:srgbClr val="006C81"/>
                </a:solidFill>
                <a:latin typeface="Arial"/>
                <a:cs typeface="Arial"/>
              </a:rPr>
              <a:t>*</a:t>
            </a: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	*</a:t>
            </a:r>
            <a:r>
              <a:rPr lang="en-US" sz="1400" b="1" dirty="0" smtClean="0">
                <a:solidFill>
                  <a:srgbClr val="006C81"/>
                </a:solidFill>
                <a:latin typeface="Arial"/>
                <a:cs typeface="Arial"/>
              </a:rPr>
              <a:t>This number needs to be higher. </a:t>
            </a:r>
            <a:r>
              <a:rPr lang="en-US" sz="1400" b="1" dirty="0" smtClean="0">
                <a:solidFill>
                  <a:srgbClr val="006C81"/>
                </a:solidFill>
                <a:latin typeface="Arial"/>
                <a:cs typeface="Arial"/>
              </a:rPr>
              <a:t>						</a:t>
            </a:r>
            <a:r>
              <a:rPr lang="en-US" b="1" dirty="0" smtClean="0">
                <a:solidFill>
                  <a:srgbClr val="006C81"/>
                </a:solidFill>
                <a:latin typeface="Arial"/>
                <a:cs typeface="Arial"/>
              </a:rPr>
              <a:t>$175M</a:t>
            </a:r>
            <a:endParaRPr lang="en-US" b="1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13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urq 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08828" y="1017880"/>
            <a:ext cx="385761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FFFFFF"/>
                </a:solidFill>
                <a:latin typeface="Arial"/>
                <a:cs typeface="Arial"/>
              </a:rPr>
              <a:t>Bond 2017</a:t>
            </a:r>
          </a:p>
          <a:p>
            <a:r>
              <a:rPr lang="en-US" sz="4700" dirty="0" smtClean="0">
                <a:solidFill>
                  <a:srgbClr val="FFFFFF"/>
                </a:solidFill>
                <a:latin typeface="Arial"/>
                <a:cs typeface="Arial"/>
              </a:rPr>
              <a:t>Capital Projects</a:t>
            </a:r>
            <a:endParaRPr lang="en-US" sz="47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298" y="4718393"/>
            <a:ext cx="383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/>
                <a:cs typeface="Arial"/>
              </a:rPr>
              <a:t>Linda Degman | January 19, 2017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3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2709" y="84830"/>
            <a:ext cx="9141291" cy="4570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760" y="386081"/>
            <a:ext cx="773765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Project </a:t>
            </a:r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selection and engagement process:</a:t>
            </a:r>
            <a:endParaRPr lang="en-US" sz="220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endParaRPr lang="en-US" sz="2000" i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Outgrowth of the 2008 Bond Program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Consideration of general fund needs for any new facilities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Engaged stakeholders at each location to understand program needs 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Leveraging of State funds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Ongoing Board discussions </a:t>
            </a:r>
          </a:p>
          <a:p>
            <a:pPr marL="342900" indent="-342900">
              <a:buFont typeface="Arial"/>
              <a:buChar char="•"/>
            </a:pPr>
            <a:endParaRPr lang="en-US" sz="2000" i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endParaRPr lang="en-US" sz="2000" i="1" dirty="0" smtClean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68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2709" y="84830"/>
            <a:ext cx="9141291" cy="4570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760" y="386081"/>
            <a:ext cx="773765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Health Professions: Inter-professional Training </a:t>
            </a:r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Center</a:t>
            </a:r>
          </a:p>
          <a:p>
            <a:endParaRPr lang="en-US" sz="200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Unites PCC current/future allied health programs credit, non-credit, for training in simulated acute care setting environment.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4-story 53K </a:t>
            </a:r>
            <a:r>
              <a:rPr lang="en-US" sz="2000" dirty="0" err="1" smtClean="0">
                <a:solidFill>
                  <a:srgbClr val="006C81"/>
                </a:solidFill>
                <a:latin typeface="Arial"/>
                <a:cs typeface="Arial"/>
              </a:rPr>
              <a:t>sq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006C81"/>
                </a:solidFill>
                <a:latin typeface="Arial"/>
                <a:cs typeface="Arial"/>
              </a:rPr>
              <a:t>ft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building likely situated at Climb Center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 for 3 floors: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Simulation labs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Classrooms-could include large multi-purpose room for large seminars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Computer labs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Small staff space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4</a:t>
            </a:r>
            <a:r>
              <a:rPr lang="en-US" sz="2000" baseline="30000" dirty="0" smtClean="0">
                <a:solidFill>
                  <a:srgbClr val="006C81"/>
                </a:solidFill>
                <a:latin typeface="Arial"/>
                <a:cs typeface="Arial"/>
              </a:rPr>
              <a:t>th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floor may be new permanent IT home</a:t>
            </a:r>
          </a:p>
        </p:txBody>
      </p:sp>
    </p:spTree>
    <p:extLst>
      <p:ext uri="{BB962C8B-B14F-4D97-AF65-F5344CB8AC3E}">
        <p14:creationId xmlns:p14="http://schemas.microsoft.com/office/powerpoint/2010/main" val="22770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233" y="491613"/>
            <a:ext cx="787089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Metro Center (42</a:t>
            </a:r>
            <a:r>
              <a:rPr lang="en-US" sz="2200" b="1" baseline="30000" dirty="0" smtClean="0">
                <a:solidFill>
                  <a:srgbClr val="006C81"/>
                </a:solidFill>
                <a:latin typeface="Arial"/>
                <a:cs typeface="Arial"/>
              </a:rPr>
              <a:t>nd</a:t>
            </a:r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 &amp; </a:t>
            </a:r>
            <a:r>
              <a:rPr lang="en-US" sz="2200" b="1" dirty="0" err="1" smtClean="0">
                <a:solidFill>
                  <a:srgbClr val="006C81"/>
                </a:solidFill>
                <a:latin typeface="Arial"/>
                <a:cs typeface="Arial"/>
              </a:rPr>
              <a:t>Killingsworth</a:t>
            </a:r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)</a:t>
            </a:r>
          </a:p>
          <a:p>
            <a:endParaRPr lang="en-US" sz="200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Project would include removal of</a:t>
            </a:r>
            <a:r>
              <a:rPr lang="en-US" sz="2000" i="1" dirty="0">
                <a:solidFill>
                  <a:srgbClr val="006C81"/>
                </a:solidFill>
                <a:latin typeface="Arial"/>
                <a:cs typeface="Arial"/>
              </a:rPr>
              <a:t> </a:t>
            </a: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2 buildings for a 2 story 50K sq. ft. facility. 3 acre site, which lends itself to other possibilities. </a:t>
            </a:r>
          </a:p>
          <a:p>
            <a:endParaRPr lang="en-US" sz="1050" i="1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pPr lvl="1"/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 Classrooms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Faculty offices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DHS partners</a:t>
            </a:r>
          </a:p>
          <a:p>
            <a:pPr lvl="2"/>
            <a:endParaRPr lang="en-US" sz="1050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	• May include: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Housing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Public/private partnerships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728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233" y="491613"/>
            <a:ext cx="787089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Sylvania HT (Health Technology) building Renovation</a:t>
            </a:r>
          </a:p>
          <a:p>
            <a:endParaRPr lang="en-US" sz="105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i="1" dirty="0">
                <a:solidFill>
                  <a:srgbClr val="006C81"/>
                </a:solidFill>
                <a:latin typeface="Arial"/>
                <a:cs typeface="Arial"/>
              </a:rPr>
              <a:t>A</a:t>
            </a: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sk to the State for $8M to help fund this project</a:t>
            </a:r>
            <a:r>
              <a:rPr lang="en-US" sz="2000" i="1" dirty="0">
                <a:solidFill>
                  <a:srgbClr val="006C81"/>
                </a:solidFill>
                <a:latin typeface="Arial"/>
                <a:cs typeface="Arial"/>
              </a:rPr>
              <a:t> </a:t>
            </a: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- 4</a:t>
            </a:r>
            <a:r>
              <a:rPr lang="en-US" sz="2000" i="1" baseline="30000" dirty="0" smtClean="0">
                <a:solidFill>
                  <a:srgbClr val="006C81"/>
                </a:solidFill>
                <a:latin typeface="Arial"/>
                <a:cs typeface="Arial"/>
              </a:rPr>
              <a:t>th</a:t>
            </a:r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 on list going into legislative session. </a:t>
            </a:r>
          </a:p>
          <a:p>
            <a:endParaRPr lang="en-US" sz="1050" i="1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pPr lvl="1"/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 “Gutting” entire east side 3-story tower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New, larger and upgraded biology labs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New, expanded nursing labs, classrooms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New, expanded radiography labs, classrooms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Additional general purpose classrooms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Re-do of locker rooms on west side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Add all-gender locker and shower facilities</a:t>
            </a:r>
          </a:p>
          <a:p>
            <a:pPr lvl="2"/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	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7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233" y="491613"/>
            <a:ext cx="7870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Cascade Public Safety Building</a:t>
            </a:r>
          </a:p>
          <a:p>
            <a:endParaRPr lang="en-US" sz="200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Tear down, replacement of old dental clinic that was purchased at the beginning of the 2000 Bond. This building houses the CAS public safety team. </a:t>
            </a:r>
          </a:p>
          <a:p>
            <a:endParaRPr lang="en-US" sz="2000" i="1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pPr lvl="1"/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 New 2,500 square foot 1-story building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Provides appropriate space for program needs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B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etter access for public safety department and visitors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Adds ADA parking stall at building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	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982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233" y="491613"/>
            <a:ext cx="78708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Willow </a:t>
            </a:r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Creek </a:t>
            </a:r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Center</a:t>
            </a:r>
            <a:endParaRPr lang="en-US" sz="220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endParaRPr lang="en-US" sz="2000" b="1" dirty="0" smtClean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i="1" dirty="0" smtClean="0">
                <a:solidFill>
                  <a:srgbClr val="006C81"/>
                </a:solidFill>
                <a:latin typeface="Arial"/>
                <a:cs typeface="Arial"/>
              </a:rPr>
              <a:t>Assess and renovate first floor into a workforce training center to meet the needs of manufacturing training in Washington County. </a:t>
            </a:r>
          </a:p>
          <a:p>
            <a:endParaRPr lang="en-US" sz="2000" i="1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</a:p>
          <a:p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pPr lvl="1"/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Renovate 6-8,000 square feet of space on north side</a:t>
            </a:r>
          </a:p>
          <a:p>
            <a:pPr lvl="1"/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	    </a:t>
            </a:r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of building.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New flexible lab space built out for potential manufacturing training 	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534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0943"/>
            <a:ext cx="9144000" cy="572557"/>
          </a:xfrm>
          <a:prstGeom prst="rect">
            <a:avLst/>
          </a:prstGeom>
          <a:solidFill>
            <a:srgbClr val="0088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CC_primary_logo_revers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345" y="4655773"/>
            <a:ext cx="1177098" cy="366539"/>
          </a:xfrm>
          <a:prstGeom prst="rect">
            <a:avLst/>
          </a:prstGeom>
        </p:spPr>
      </p:pic>
      <p:pic>
        <p:nvPicPr>
          <p:cNvPr id="8" name="Picture 7" descr="white_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2"/>
          <a:stretch/>
        </p:blipFill>
        <p:spPr>
          <a:xfrm>
            <a:off x="0" y="-1"/>
            <a:ext cx="9141291" cy="4570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233" y="491613"/>
            <a:ext cx="7870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Site </a:t>
            </a:r>
            <a:r>
              <a:rPr lang="en-US" sz="2200" b="1" dirty="0">
                <a:solidFill>
                  <a:srgbClr val="006C81"/>
                </a:solidFill>
                <a:latin typeface="Arial"/>
                <a:cs typeface="Arial"/>
              </a:rPr>
              <a:t>W</a:t>
            </a:r>
            <a:r>
              <a:rPr lang="en-US" sz="2200" b="1" dirty="0" smtClean="0">
                <a:solidFill>
                  <a:srgbClr val="006C81"/>
                </a:solidFill>
                <a:latin typeface="Arial"/>
                <a:cs typeface="Arial"/>
              </a:rPr>
              <a:t>ork:</a:t>
            </a: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Sylvania </a:t>
            </a:r>
          </a:p>
          <a:p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pPr lvl="1"/>
            <a:r>
              <a:rPr lang="en-US" sz="2000" dirty="0">
                <a:solidFill>
                  <a:srgbClr val="006C81"/>
                </a:solidFill>
                <a:latin typeface="Arial"/>
                <a:cs typeface="Arial"/>
              </a:rPr>
              <a:t>	•  </a:t>
            </a: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  New campus entry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Bus hub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Parking lot safety measures 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Pedestrian pathways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006C81"/>
                </a:solidFill>
                <a:latin typeface="Arial"/>
                <a:cs typeface="Arial"/>
              </a:rPr>
              <a:t>Rock Creek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Scope: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Building out the event center gravel lot into approved lot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6C81"/>
                </a:solidFill>
                <a:latin typeface="Arial"/>
                <a:cs typeface="Arial"/>
              </a:rPr>
              <a:t>	</a:t>
            </a:r>
            <a:endParaRPr lang="en-US" sz="2000" dirty="0">
              <a:solidFill>
                <a:srgbClr val="006C8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17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18686</TotalTime>
  <Words>308</Words>
  <Application>Microsoft Macintosh PowerPoint</Application>
  <PresentationFormat>On-screen Show (16:9)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 Soucy</dc:creator>
  <cp:lastModifiedBy>Linda Degman</cp:lastModifiedBy>
  <cp:revision>26</cp:revision>
  <dcterms:created xsi:type="dcterms:W3CDTF">2015-11-26T00:06:21Z</dcterms:created>
  <dcterms:modified xsi:type="dcterms:W3CDTF">2017-01-18T02:31:07Z</dcterms:modified>
</cp:coreProperties>
</file>