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30" r:id="rId2"/>
    <p:sldId id="313" r:id="rId3"/>
    <p:sldId id="318" r:id="rId4"/>
    <p:sldId id="322" r:id="rId5"/>
    <p:sldId id="323" r:id="rId6"/>
    <p:sldId id="334" r:id="rId7"/>
    <p:sldId id="337" r:id="rId8"/>
    <p:sldId id="336" r:id="rId9"/>
    <p:sldId id="332" r:id="rId10"/>
    <p:sldId id="331" r:id="rId11"/>
    <p:sldId id="325" r:id="rId12"/>
    <p:sldId id="333" r:id="rId13"/>
    <p:sldId id="326" r:id="rId14"/>
    <p:sldId id="324"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2" autoAdjust="0"/>
    <p:restoredTop sz="94660"/>
  </p:normalViewPr>
  <p:slideViewPr>
    <p:cSldViewPr snapToGrid="0">
      <p:cViewPr varScale="1">
        <p:scale>
          <a:sx n="78" d="100"/>
          <a:sy n="78" d="100"/>
        </p:scale>
        <p:origin x="102"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143E151-1617-405D-AE36-62C10154100D}" type="datetimeFigureOut">
              <a:rPr lang="en-US" smtClean="0"/>
              <a:t>5/8/2019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9C7220-FF8F-4941-BC78-7297C71C7E64}" type="slidenum">
              <a:rPr lang="en-US" smtClean="0"/>
              <a:t>‹#›</a:t>
            </a:fld>
            <a:endParaRPr lang="en-US"/>
          </a:p>
        </p:txBody>
      </p:sp>
    </p:spTree>
    <p:extLst>
      <p:ext uri="{BB962C8B-B14F-4D97-AF65-F5344CB8AC3E}">
        <p14:creationId xmlns:p14="http://schemas.microsoft.com/office/powerpoint/2010/main" val="94186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4CF23-02DD-4DB5-B38E-527B1D778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54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4CF23-02DD-4DB5-B38E-527B1D778C25}" type="slidenum">
              <a:rPr lang="en-US" smtClean="0"/>
              <a:t>10</a:t>
            </a:fld>
            <a:endParaRPr lang="en-US"/>
          </a:p>
        </p:txBody>
      </p:sp>
    </p:spTree>
    <p:extLst>
      <p:ext uri="{BB962C8B-B14F-4D97-AF65-F5344CB8AC3E}">
        <p14:creationId xmlns:p14="http://schemas.microsoft.com/office/powerpoint/2010/main" val="232701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4CF23-02DD-4DB5-B38E-527B1D778C25}" type="slidenum">
              <a:rPr lang="en-US" smtClean="0"/>
              <a:t>11</a:t>
            </a:fld>
            <a:endParaRPr lang="en-US"/>
          </a:p>
        </p:txBody>
      </p:sp>
    </p:spTree>
    <p:extLst>
      <p:ext uri="{BB962C8B-B14F-4D97-AF65-F5344CB8AC3E}">
        <p14:creationId xmlns:p14="http://schemas.microsoft.com/office/powerpoint/2010/main" val="2187730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4CF23-02DD-4DB5-B38E-527B1D778C25}" type="slidenum">
              <a:rPr lang="en-US" smtClean="0"/>
              <a:t>12</a:t>
            </a:fld>
            <a:endParaRPr lang="en-US"/>
          </a:p>
        </p:txBody>
      </p:sp>
    </p:spTree>
    <p:extLst>
      <p:ext uri="{BB962C8B-B14F-4D97-AF65-F5344CB8AC3E}">
        <p14:creationId xmlns:p14="http://schemas.microsoft.com/office/powerpoint/2010/main" val="32910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4CF23-02DD-4DB5-B38E-527B1D778C25}" type="slidenum">
              <a:rPr lang="en-US" smtClean="0"/>
              <a:t>14</a:t>
            </a:fld>
            <a:endParaRPr lang="en-US"/>
          </a:p>
        </p:txBody>
      </p:sp>
    </p:spTree>
    <p:extLst>
      <p:ext uri="{BB962C8B-B14F-4D97-AF65-F5344CB8AC3E}">
        <p14:creationId xmlns:p14="http://schemas.microsoft.com/office/powerpoint/2010/main" val="63299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4CF23-02DD-4DB5-B38E-527B1D778C25}" type="slidenum">
              <a:rPr lang="en-US" smtClean="0"/>
              <a:t>2</a:t>
            </a:fld>
            <a:endParaRPr lang="en-US"/>
          </a:p>
        </p:txBody>
      </p:sp>
    </p:spTree>
    <p:extLst>
      <p:ext uri="{BB962C8B-B14F-4D97-AF65-F5344CB8AC3E}">
        <p14:creationId xmlns:p14="http://schemas.microsoft.com/office/powerpoint/2010/main" val="198222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9C7220-FF8F-4941-BC78-7297C71C7E64}" type="slidenum">
              <a:rPr lang="en-US" smtClean="0"/>
              <a:t>3</a:t>
            </a:fld>
            <a:endParaRPr lang="en-US"/>
          </a:p>
        </p:txBody>
      </p:sp>
    </p:spTree>
    <p:extLst>
      <p:ext uri="{BB962C8B-B14F-4D97-AF65-F5344CB8AC3E}">
        <p14:creationId xmlns:p14="http://schemas.microsoft.com/office/powerpoint/2010/main" val="2058253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4CF23-02DD-4DB5-B38E-527B1D778C25}" type="slidenum">
              <a:rPr lang="en-US" smtClean="0"/>
              <a:t>4</a:t>
            </a:fld>
            <a:endParaRPr lang="en-US"/>
          </a:p>
        </p:txBody>
      </p:sp>
    </p:spTree>
    <p:extLst>
      <p:ext uri="{BB962C8B-B14F-4D97-AF65-F5344CB8AC3E}">
        <p14:creationId xmlns:p14="http://schemas.microsoft.com/office/powerpoint/2010/main" val="188951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4CF23-02DD-4DB5-B38E-527B1D778C25}" type="slidenum">
              <a:rPr lang="en-US" smtClean="0"/>
              <a:t>5</a:t>
            </a:fld>
            <a:endParaRPr lang="en-US"/>
          </a:p>
        </p:txBody>
      </p:sp>
    </p:spTree>
    <p:extLst>
      <p:ext uri="{BB962C8B-B14F-4D97-AF65-F5344CB8AC3E}">
        <p14:creationId xmlns:p14="http://schemas.microsoft.com/office/powerpoint/2010/main" val="178683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4CF23-02DD-4DB5-B38E-527B1D778C25}" type="slidenum">
              <a:rPr lang="en-US" smtClean="0"/>
              <a:t>6</a:t>
            </a:fld>
            <a:endParaRPr lang="en-US"/>
          </a:p>
        </p:txBody>
      </p:sp>
    </p:spTree>
    <p:extLst>
      <p:ext uri="{BB962C8B-B14F-4D97-AF65-F5344CB8AC3E}">
        <p14:creationId xmlns:p14="http://schemas.microsoft.com/office/powerpoint/2010/main" val="1015298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4CF23-02DD-4DB5-B38E-527B1D778C25}" type="slidenum">
              <a:rPr lang="en-US" smtClean="0"/>
              <a:t>7</a:t>
            </a:fld>
            <a:endParaRPr lang="en-US"/>
          </a:p>
        </p:txBody>
      </p:sp>
    </p:spTree>
    <p:extLst>
      <p:ext uri="{BB962C8B-B14F-4D97-AF65-F5344CB8AC3E}">
        <p14:creationId xmlns:p14="http://schemas.microsoft.com/office/powerpoint/2010/main" val="161523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4CF23-02DD-4DB5-B38E-527B1D778C25}" type="slidenum">
              <a:rPr lang="en-US" smtClean="0"/>
              <a:t>8</a:t>
            </a:fld>
            <a:endParaRPr lang="en-US"/>
          </a:p>
        </p:txBody>
      </p:sp>
    </p:spTree>
    <p:extLst>
      <p:ext uri="{BB962C8B-B14F-4D97-AF65-F5344CB8AC3E}">
        <p14:creationId xmlns:p14="http://schemas.microsoft.com/office/powerpoint/2010/main" val="2821538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4CF23-02DD-4DB5-B38E-527B1D778C25}" type="slidenum">
              <a:rPr lang="en-US" smtClean="0"/>
              <a:t>9</a:t>
            </a:fld>
            <a:endParaRPr lang="en-US"/>
          </a:p>
        </p:txBody>
      </p:sp>
    </p:spTree>
    <p:extLst>
      <p:ext uri="{BB962C8B-B14F-4D97-AF65-F5344CB8AC3E}">
        <p14:creationId xmlns:p14="http://schemas.microsoft.com/office/powerpoint/2010/main" val="103961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E9AF60-F1C1-4F09-B953-36C49BD887EC}"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E62A0-1E83-4217-BD6F-56E4990DB927}" type="slidenum">
              <a:rPr lang="en-US" smtClean="0"/>
              <a:t>‹#›</a:t>
            </a:fld>
            <a:endParaRPr lang="en-US"/>
          </a:p>
        </p:txBody>
      </p:sp>
    </p:spTree>
    <p:extLst>
      <p:ext uri="{BB962C8B-B14F-4D97-AF65-F5344CB8AC3E}">
        <p14:creationId xmlns:p14="http://schemas.microsoft.com/office/powerpoint/2010/main" val="63417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E9AF60-F1C1-4F09-B953-36C49BD887EC}"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E62A0-1E83-4217-BD6F-56E4990DB927}" type="slidenum">
              <a:rPr lang="en-US" smtClean="0"/>
              <a:t>‹#›</a:t>
            </a:fld>
            <a:endParaRPr lang="en-US"/>
          </a:p>
        </p:txBody>
      </p:sp>
    </p:spTree>
    <p:extLst>
      <p:ext uri="{BB962C8B-B14F-4D97-AF65-F5344CB8AC3E}">
        <p14:creationId xmlns:p14="http://schemas.microsoft.com/office/powerpoint/2010/main" val="125397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E9AF60-F1C1-4F09-B953-36C49BD887EC}"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E62A0-1E83-4217-BD6F-56E4990DB927}" type="slidenum">
              <a:rPr lang="en-US" smtClean="0"/>
              <a:t>‹#›</a:t>
            </a:fld>
            <a:endParaRPr lang="en-US"/>
          </a:p>
        </p:txBody>
      </p:sp>
    </p:spTree>
    <p:extLst>
      <p:ext uri="{BB962C8B-B14F-4D97-AF65-F5344CB8AC3E}">
        <p14:creationId xmlns:p14="http://schemas.microsoft.com/office/powerpoint/2010/main" val="87673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E9AF60-F1C1-4F09-B953-36C49BD887EC}"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E62A0-1E83-4217-BD6F-56E4990DB927}" type="slidenum">
              <a:rPr lang="en-US" smtClean="0"/>
              <a:t>‹#›</a:t>
            </a:fld>
            <a:endParaRPr lang="en-US"/>
          </a:p>
        </p:txBody>
      </p:sp>
    </p:spTree>
    <p:extLst>
      <p:ext uri="{BB962C8B-B14F-4D97-AF65-F5344CB8AC3E}">
        <p14:creationId xmlns:p14="http://schemas.microsoft.com/office/powerpoint/2010/main" val="2656380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E9AF60-F1C1-4F09-B953-36C49BD887EC}"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E62A0-1E83-4217-BD6F-56E4990DB927}" type="slidenum">
              <a:rPr lang="en-US" smtClean="0"/>
              <a:t>‹#›</a:t>
            </a:fld>
            <a:endParaRPr lang="en-US"/>
          </a:p>
        </p:txBody>
      </p:sp>
    </p:spTree>
    <p:extLst>
      <p:ext uri="{BB962C8B-B14F-4D97-AF65-F5344CB8AC3E}">
        <p14:creationId xmlns:p14="http://schemas.microsoft.com/office/powerpoint/2010/main" val="311646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E9AF60-F1C1-4F09-B953-36C49BD887EC}"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E62A0-1E83-4217-BD6F-56E4990DB927}" type="slidenum">
              <a:rPr lang="en-US" smtClean="0"/>
              <a:t>‹#›</a:t>
            </a:fld>
            <a:endParaRPr lang="en-US"/>
          </a:p>
        </p:txBody>
      </p:sp>
    </p:spTree>
    <p:extLst>
      <p:ext uri="{BB962C8B-B14F-4D97-AF65-F5344CB8AC3E}">
        <p14:creationId xmlns:p14="http://schemas.microsoft.com/office/powerpoint/2010/main" val="2964625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E9AF60-F1C1-4F09-B953-36C49BD887EC}"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DE62A0-1E83-4217-BD6F-56E4990DB927}" type="slidenum">
              <a:rPr lang="en-US" smtClean="0"/>
              <a:t>‹#›</a:t>
            </a:fld>
            <a:endParaRPr lang="en-US"/>
          </a:p>
        </p:txBody>
      </p:sp>
    </p:spTree>
    <p:extLst>
      <p:ext uri="{BB962C8B-B14F-4D97-AF65-F5344CB8AC3E}">
        <p14:creationId xmlns:p14="http://schemas.microsoft.com/office/powerpoint/2010/main" val="352102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E9AF60-F1C1-4F09-B953-36C49BD887EC}"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DE62A0-1E83-4217-BD6F-56E4990DB927}" type="slidenum">
              <a:rPr lang="en-US" smtClean="0"/>
              <a:t>‹#›</a:t>
            </a:fld>
            <a:endParaRPr lang="en-US"/>
          </a:p>
        </p:txBody>
      </p:sp>
    </p:spTree>
    <p:extLst>
      <p:ext uri="{BB962C8B-B14F-4D97-AF65-F5344CB8AC3E}">
        <p14:creationId xmlns:p14="http://schemas.microsoft.com/office/powerpoint/2010/main" val="154015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9AF60-F1C1-4F09-B953-36C49BD887EC}"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DE62A0-1E83-4217-BD6F-56E4990DB927}" type="slidenum">
              <a:rPr lang="en-US" smtClean="0"/>
              <a:t>‹#›</a:t>
            </a:fld>
            <a:endParaRPr lang="en-US"/>
          </a:p>
        </p:txBody>
      </p:sp>
    </p:spTree>
    <p:extLst>
      <p:ext uri="{BB962C8B-B14F-4D97-AF65-F5344CB8AC3E}">
        <p14:creationId xmlns:p14="http://schemas.microsoft.com/office/powerpoint/2010/main" val="427428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E9AF60-F1C1-4F09-B953-36C49BD887EC}"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E62A0-1E83-4217-BD6F-56E4990DB927}" type="slidenum">
              <a:rPr lang="en-US" smtClean="0"/>
              <a:t>‹#›</a:t>
            </a:fld>
            <a:endParaRPr lang="en-US"/>
          </a:p>
        </p:txBody>
      </p:sp>
    </p:spTree>
    <p:extLst>
      <p:ext uri="{BB962C8B-B14F-4D97-AF65-F5344CB8AC3E}">
        <p14:creationId xmlns:p14="http://schemas.microsoft.com/office/powerpoint/2010/main" val="14737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E9AF60-F1C1-4F09-B953-36C49BD887EC}"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E62A0-1E83-4217-BD6F-56E4990DB927}" type="slidenum">
              <a:rPr lang="en-US" smtClean="0"/>
              <a:t>‹#›</a:t>
            </a:fld>
            <a:endParaRPr lang="en-US"/>
          </a:p>
        </p:txBody>
      </p:sp>
    </p:spTree>
    <p:extLst>
      <p:ext uri="{BB962C8B-B14F-4D97-AF65-F5344CB8AC3E}">
        <p14:creationId xmlns:p14="http://schemas.microsoft.com/office/powerpoint/2010/main" val="56348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9AF60-F1C1-4F09-B953-36C49BD887EC}" type="datetimeFigureOut">
              <a:rPr lang="en-US" smtClean="0"/>
              <a:t>5/8/2019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E62A0-1E83-4217-BD6F-56E4990DB927}" type="slidenum">
              <a:rPr lang="en-US" smtClean="0"/>
              <a:t>‹#›</a:t>
            </a:fld>
            <a:endParaRPr lang="en-US"/>
          </a:p>
        </p:txBody>
      </p:sp>
    </p:spTree>
    <p:extLst>
      <p:ext uri="{BB962C8B-B14F-4D97-AF65-F5344CB8AC3E}">
        <p14:creationId xmlns:p14="http://schemas.microsoft.com/office/powerpoint/2010/main" val="3208524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pcc.edu/resources/academic/degreeoutcom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spaces.pcc.edu/display/PGPT" TargetMode="External"/><Relationship Id="rId5" Type="http://schemas.openxmlformats.org/officeDocument/2006/relationships/hyperlink" Target="https://spaces.pcc.edu/display/GEMAP/GEARS+-+General+Education+Assessment+Review+Subcommittee" TargetMode="External"/><Relationship Id="rId4" Type="http://schemas.openxmlformats.org/officeDocument/2006/relationships/hyperlink" Target="https://spaces.pcc.edu/display/GEMA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4411"/>
            <a:ext cx="9144001" cy="6301001"/>
          </a:xfrm>
          <a:prstGeom prst="rect">
            <a:avLst/>
          </a:prstGeom>
          <a:solidFill>
            <a:srgbClr val="0088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 y="5945866"/>
            <a:ext cx="9144000" cy="912134"/>
          </a:xfrm>
          <a:prstGeom prst="rect">
            <a:avLst/>
          </a:prstGeom>
          <a:solidFill>
            <a:srgbClr val="2A3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PCC_primary_logo_reverse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087" y="6109736"/>
            <a:ext cx="1569464" cy="488719"/>
          </a:xfrm>
          <a:prstGeom prst="rect">
            <a:avLst/>
          </a:prstGeom>
        </p:spPr>
      </p:pic>
      <p:sp>
        <p:nvSpPr>
          <p:cNvPr id="8" name="TextBox 7"/>
          <p:cNvSpPr txBox="1"/>
          <p:nvPr/>
        </p:nvSpPr>
        <p:spPr>
          <a:xfrm>
            <a:off x="217866" y="6418568"/>
            <a:ext cx="5111777" cy="2974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smtClean="0">
                <a:ln>
                  <a:noFill/>
                </a:ln>
                <a:solidFill>
                  <a:prstClr val="white"/>
                </a:solidFill>
                <a:effectLst/>
                <a:uLnTx/>
                <a:uFillTx/>
                <a:latin typeface="Arial"/>
                <a:ea typeface="+mn-ea"/>
                <a:cs typeface="Arial"/>
              </a:rPr>
              <a:t>DAC Meeting 5/08/19</a:t>
            </a:r>
            <a:endParaRPr kumimoji="0" lang="en-US" sz="1333" b="0" i="0" u="none" strike="noStrike" kern="1200" cap="none" spc="0" normalizeH="0" baseline="0" noProof="0" dirty="0">
              <a:ln>
                <a:noFill/>
              </a:ln>
              <a:solidFill>
                <a:prstClr val="white"/>
              </a:solidFill>
              <a:effectLst/>
              <a:uLnTx/>
              <a:uFillTx/>
              <a:latin typeface="Arial"/>
              <a:ea typeface="+mn-ea"/>
              <a:cs typeface="Arial"/>
            </a:endParaRPr>
          </a:p>
        </p:txBody>
      </p:sp>
      <p:sp>
        <p:nvSpPr>
          <p:cNvPr id="4" name="Title 3"/>
          <p:cNvSpPr>
            <a:spLocks noGrp="1"/>
          </p:cNvSpPr>
          <p:nvPr>
            <p:ph type="title"/>
          </p:nvPr>
        </p:nvSpPr>
        <p:spPr>
          <a:xfrm>
            <a:off x="628651" y="4960401"/>
            <a:ext cx="7886700" cy="1325563"/>
          </a:xfrm>
        </p:spPr>
        <p:txBody>
          <a:bodyPr/>
          <a:lstStyle/>
          <a:p>
            <a:r>
              <a:rPr lang="en-US" dirty="0" smtClean="0">
                <a:solidFill>
                  <a:schemeClr val="bg1"/>
                </a:solidFill>
              </a:rPr>
              <a:t>Where were you May 18</a:t>
            </a:r>
            <a:r>
              <a:rPr lang="en-US" baseline="30000" dirty="0" smtClean="0">
                <a:solidFill>
                  <a:schemeClr val="bg1"/>
                </a:solidFill>
              </a:rPr>
              <a:t>th</a:t>
            </a:r>
            <a:r>
              <a:rPr lang="en-US" dirty="0" smtClean="0">
                <a:solidFill>
                  <a:schemeClr val="bg1"/>
                </a:solidFill>
              </a:rPr>
              <a:t> , 1980?</a:t>
            </a:r>
            <a:endParaRPr lang="en-US" dirty="0">
              <a:solidFill>
                <a:schemeClr val="bg1"/>
              </a:solidFill>
            </a:endParaRPr>
          </a:p>
        </p:txBody>
      </p:sp>
      <p:pic>
        <p:nvPicPr>
          <p:cNvPr id="7" name="Picture 5" descr="The explosive eruption of Mount Saint Helens in the Cascades Range of western Washington blew off 375 meters (1,235 feet) of the mountaintop and rained ash as far as 800 kilometers (500 miles) to the east. The energy released by the May 18, 1980 eruption was equivalent to the explosion of 500 atomic bombs of the type dropped on Hiroshima, Japan during World War II."/>
          <p:cNvPicPr>
            <a:picLocks noChangeAspect="1" noChangeArrowheads="1"/>
          </p:cNvPicPr>
          <p:nvPr/>
        </p:nvPicPr>
        <p:blipFill>
          <a:blip r:embed="rId4" cstate="print"/>
          <a:srcRect/>
          <a:stretch>
            <a:fillRect/>
          </a:stretch>
        </p:blipFill>
        <p:spPr bwMode="auto">
          <a:xfrm>
            <a:off x="2052037" y="110239"/>
            <a:ext cx="4937527" cy="4850162"/>
          </a:xfrm>
          <a:prstGeom prst="rect">
            <a:avLst/>
          </a:prstGeom>
          <a:noFill/>
          <a:ln w="9525">
            <a:noFill/>
            <a:miter lim="800000"/>
            <a:headEnd/>
            <a:tailEnd/>
          </a:ln>
        </p:spPr>
      </p:pic>
    </p:spTree>
    <p:extLst>
      <p:ext uri="{BB962C8B-B14F-4D97-AF65-F5344CB8AC3E}">
        <p14:creationId xmlns:p14="http://schemas.microsoft.com/office/powerpoint/2010/main" val="2750124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1" cy="6301001"/>
          </a:xfrm>
          <a:prstGeom prst="rect">
            <a:avLst/>
          </a:prstGeom>
          <a:solidFill>
            <a:srgbClr val="0088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p:cNvSpPr/>
          <p:nvPr/>
        </p:nvSpPr>
        <p:spPr>
          <a:xfrm>
            <a:off x="0" y="5945866"/>
            <a:ext cx="9144000" cy="912134"/>
          </a:xfrm>
          <a:prstGeom prst="rect">
            <a:avLst/>
          </a:prstGeom>
          <a:solidFill>
            <a:srgbClr val="2A3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 name="Picture 5" descr="PCC_primary_logo_reverse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087" y="6109736"/>
            <a:ext cx="1569464" cy="488719"/>
          </a:xfrm>
          <a:prstGeom prst="rect">
            <a:avLst/>
          </a:prstGeom>
        </p:spPr>
      </p:pic>
      <p:sp>
        <p:nvSpPr>
          <p:cNvPr id="8" name="TextBox 7"/>
          <p:cNvSpPr txBox="1"/>
          <p:nvPr/>
        </p:nvSpPr>
        <p:spPr>
          <a:xfrm>
            <a:off x="191740" y="6418568"/>
            <a:ext cx="5111777" cy="297454"/>
          </a:xfrm>
          <a:prstGeom prst="rect">
            <a:avLst/>
          </a:prstGeom>
          <a:noFill/>
        </p:spPr>
        <p:txBody>
          <a:bodyPr wrap="square" rtlCol="0">
            <a:spAutoFit/>
          </a:bodyPr>
          <a:lstStyle/>
          <a:p>
            <a:r>
              <a:rPr lang="en-US" sz="1333" dirty="0" smtClean="0">
                <a:solidFill>
                  <a:schemeClr val="bg1"/>
                </a:solidFill>
                <a:latin typeface="Arial"/>
                <a:cs typeface="Arial"/>
              </a:rPr>
              <a:t>DACC Meeting </a:t>
            </a:r>
            <a:r>
              <a:rPr lang="en-US" sz="1333" dirty="0" smtClean="0">
                <a:solidFill>
                  <a:schemeClr val="bg1"/>
                </a:solidFill>
                <a:latin typeface="Arial"/>
                <a:cs typeface="Arial"/>
              </a:rPr>
              <a:t>5/08/19</a:t>
            </a:r>
            <a:endParaRPr lang="en-US" sz="1333" dirty="0">
              <a:solidFill>
                <a:schemeClr val="bg1"/>
              </a:solidFill>
              <a:latin typeface="Arial"/>
              <a:cs typeface="Arial"/>
            </a:endParaRPr>
          </a:p>
        </p:txBody>
      </p:sp>
      <p:sp>
        <p:nvSpPr>
          <p:cNvPr id="2" name="Title 1"/>
          <p:cNvSpPr>
            <a:spLocks noGrp="1"/>
          </p:cNvSpPr>
          <p:nvPr>
            <p:ph type="title"/>
          </p:nvPr>
        </p:nvSpPr>
        <p:spPr/>
        <p:txBody>
          <a:bodyPr>
            <a:normAutofit/>
          </a:bodyPr>
          <a:lstStyle/>
          <a:p>
            <a:endParaRPr lang="en-US" dirty="0">
              <a:solidFill>
                <a:schemeClr val="bg1"/>
              </a:solidFill>
            </a:endParaRPr>
          </a:p>
        </p:txBody>
      </p:sp>
      <p:pic>
        <p:nvPicPr>
          <p:cNvPr id="11" name="Picture 10"/>
          <p:cNvPicPr>
            <a:picLocks noChangeAspect="1"/>
          </p:cNvPicPr>
          <p:nvPr/>
        </p:nvPicPr>
        <p:blipFill>
          <a:blip r:embed="rId4"/>
          <a:stretch>
            <a:fillRect/>
          </a:stretch>
        </p:blipFill>
        <p:spPr>
          <a:xfrm>
            <a:off x="5395431" y="197601"/>
            <a:ext cx="3634269" cy="3051491"/>
          </a:xfrm>
          <a:prstGeom prst="rect">
            <a:avLst/>
          </a:prstGeom>
        </p:spPr>
      </p:pic>
      <p:pic>
        <p:nvPicPr>
          <p:cNvPr id="12" name="Picture 11"/>
          <p:cNvPicPr>
            <a:picLocks noChangeAspect="1"/>
          </p:cNvPicPr>
          <p:nvPr/>
        </p:nvPicPr>
        <p:blipFill>
          <a:blip r:embed="rId5"/>
          <a:stretch>
            <a:fillRect/>
          </a:stretch>
        </p:blipFill>
        <p:spPr>
          <a:xfrm>
            <a:off x="114300" y="164943"/>
            <a:ext cx="5320437" cy="5663356"/>
          </a:xfrm>
          <a:prstGeom prst="rect">
            <a:avLst/>
          </a:prstGeom>
        </p:spPr>
      </p:pic>
    </p:spTree>
    <p:extLst>
      <p:ext uri="{BB962C8B-B14F-4D97-AF65-F5344CB8AC3E}">
        <p14:creationId xmlns:p14="http://schemas.microsoft.com/office/powerpoint/2010/main" val="2874429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4411"/>
            <a:ext cx="9144001" cy="6301001"/>
          </a:xfrm>
          <a:prstGeom prst="rect">
            <a:avLst/>
          </a:prstGeom>
          <a:solidFill>
            <a:srgbClr val="0088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p:cNvSpPr/>
          <p:nvPr/>
        </p:nvSpPr>
        <p:spPr>
          <a:xfrm>
            <a:off x="1" y="5945866"/>
            <a:ext cx="9144000" cy="912134"/>
          </a:xfrm>
          <a:prstGeom prst="rect">
            <a:avLst/>
          </a:prstGeom>
          <a:solidFill>
            <a:srgbClr val="2A3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 name="Picture 5" descr="PCC_primary_logo_reverse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087" y="6109736"/>
            <a:ext cx="1569464" cy="488719"/>
          </a:xfrm>
          <a:prstGeom prst="rect">
            <a:avLst/>
          </a:prstGeom>
        </p:spPr>
      </p:pic>
      <p:sp>
        <p:nvSpPr>
          <p:cNvPr id="8" name="TextBox 7"/>
          <p:cNvSpPr txBox="1"/>
          <p:nvPr/>
        </p:nvSpPr>
        <p:spPr>
          <a:xfrm>
            <a:off x="217866" y="6418568"/>
            <a:ext cx="5111777" cy="297454"/>
          </a:xfrm>
          <a:prstGeom prst="rect">
            <a:avLst/>
          </a:prstGeom>
          <a:noFill/>
        </p:spPr>
        <p:txBody>
          <a:bodyPr wrap="square" rtlCol="0">
            <a:spAutoFit/>
          </a:bodyPr>
          <a:lstStyle/>
          <a:p>
            <a:r>
              <a:rPr lang="en-US" sz="1333" dirty="0" smtClean="0">
                <a:solidFill>
                  <a:schemeClr val="bg1"/>
                </a:solidFill>
                <a:latin typeface="Arial"/>
                <a:cs typeface="Arial"/>
              </a:rPr>
              <a:t>DAC Meeting 5/08/19</a:t>
            </a:r>
            <a:endParaRPr lang="en-US" sz="1333" dirty="0">
              <a:solidFill>
                <a:schemeClr val="bg1"/>
              </a:solidFill>
              <a:latin typeface="Arial"/>
              <a:cs typeface="Arial"/>
            </a:endParaRPr>
          </a:p>
        </p:txBody>
      </p:sp>
      <p:sp>
        <p:nvSpPr>
          <p:cNvPr id="4" name="Title 3"/>
          <p:cNvSpPr>
            <a:spLocks noGrp="1"/>
          </p:cNvSpPr>
          <p:nvPr>
            <p:ph type="title"/>
          </p:nvPr>
        </p:nvSpPr>
        <p:spPr>
          <a:xfrm>
            <a:off x="378504" y="178198"/>
            <a:ext cx="8604858" cy="1003698"/>
          </a:xfrm>
        </p:spPr>
        <p:txBody>
          <a:bodyPr>
            <a:normAutofit/>
          </a:bodyPr>
          <a:lstStyle/>
          <a:p>
            <a:r>
              <a:rPr lang="en-US" sz="4000" b="1" dirty="0" smtClean="0">
                <a:solidFill>
                  <a:schemeClr val="bg1"/>
                </a:solidFill>
              </a:rPr>
              <a:t>Degree issues related to Gen Ed Reform</a:t>
            </a:r>
            <a:endParaRPr lang="en-US" sz="4000" b="1" dirty="0">
              <a:solidFill>
                <a:schemeClr val="bg1"/>
              </a:solidFill>
            </a:endParaRPr>
          </a:p>
        </p:txBody>
      </p:sp>
      <p:sp>
        <p:nvSpPr>
          <p:cNvPr id="3" name="Content Placeholder 2"/>
          <p:cNvSpPr>
            <a:spLocks noGrp="1"/>
          </p:cNvSpPr>
          <p:nvPr>
            <p:ph idx="1"/>
          </p:nvPr>
        </p:nvSpPr>
        <p:spPr>
          <a:xfrm>
            <a:off x="628651" y="1176988"/>
            <a:ext cx="7886700" cy="4351338"/>
          </a:xfrm>
        </p:spPr>
        <p:txBody>
          <a:bodyPr/>
          <a:lstStyle/>
          <a:p>
            <a:r>
              <a:rPr lang="en-US" dirty="0" smtClean="0">
                <a:solidFill>
                  <a:schemeClr val="bg1"/>
                </a:solidFill>
              </a:rPr>
              <a:t>Are the new Core Outcomes sufficient for degree outcomes?</a:t>
            </a:r>
          </a:p>
          <a:p>
            <a:r>
              <a:rPr lang="en-US" dirty="0" smtClean="0">
                <a:solidFill>
                  <a:schemeClr val="bg1"/>
                </a:solidFill>
              </a:rPr>
              <a:t>Should all PCC degrees have a Cultural Literacy Outcome?</a:t>
            </a:r>
          </a:p>
          <a:p>
            <a:r>
              <a:rPr lang="en-US" dirty="0" smtClean="0">
                <a:solidFill>
                  <a:schemeClr val="bg1"/>
                </a:solidFill>
              </a:rPr>
              <a:t>Should all PCC degree require a C or better? </a:t>
            </a:r>
            <a:endParaRPr lang="en-US" dirty="0">
              <a:solidFill>
                <a:schemeClr val="bg1"/>
              </a:solidFill>
            </a:endParaRPr>
          </a:p>
        </p:txBody>
      </p:sp>
    </p:spTree>
    <p:extLst>
      <p:ext uri="{BB962C8B-B14F-4D97-AF65-F5344CB8AC3E}">
        <p14:creationId xmlns:p14="http://schemas.microsoft.com/office/powerpoint/2010/main" val="226644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4411"/>
            <a:ext cx="9144001" cy="6301001"/>
          </a:xfrm>
          <a:prstGeom prst="rect">
            <a:avLst/>
          </a:prstGeom>
          <a:solidFill>
            <a:srgbClr val="0088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p:cNvSpPr/>
          <p:nvPr/>
        </p:nvSpPr>
        <p:spPr>
          <a:xfrm>
            <a:off x="1" y="5945866"/>
            <a:ext cx="9144000" cy="912134"/>
          </a:xfrm>
          <a:prstGeom prst="rect">
            <a:avLst/>
          </a:prstGeom>
          <a:solidFill>
            <a:srgbClr val="2A3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 name="Picture 5" descr="PCC_primary_logo_reverse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087" y="6109736"/>
            <a:ext cx="1569464" cy="488719"/>
          </a:xfrm>
          <a:prstGeom prst="rect">
            <a:avLst/>
          </a:prstGeom>
        </p:spPr>
      </p:pic>
      <p:sp>
        <p:nvSpPr>
          <p:cNvPr id="8" name="TextBox 7"/>
          <p:cNvSpPr txBox="1"/>
          <p:nvPr/>
        </p:nvSpPr>
        <p:spPr>
          <a:xfrm>
            <a:off x="217866" y="6418568"/>
            <a:ext cx="5111777" cy="297454"/>
          </a:xfrm>
          <a:prstGeom prst="rect">
            <a:avLst/>
          </a:prstGeom>
          <a:noFill/>
        </p:spPr>
        <p:txBody>
          <a:bodyPr wrap="square" rtlCol="0">
            <a:spAutoFit/>
          </a:bodyPr>
          <a:lstStyle/>
          <a:p>
            <a:r>
              <a:rPr lang="en-US" sz="1333" dirty="0" smtClean="0">
                <a:solidFill>
                  <a:schemeClr val="bg1"/>
                </a:solidFill>
                <a:latin typeface="Arial"/>
                <a:cs typeface="Arial"/>
              </a:rPr>
              <a:t>DAC Meeting 5/08/19</a:t>
            </a:r>
            <a:endParaRPr lang="en-US" sz="1333" dirty="0">
              <a:solidFill>
                <a:schemeClr val="bg1"/>
              </a:solidFill>
              <a:latin typeface="Arial"/>
              <a:cs typeface="Arial"/>
            </a:endParaRPr>
          </a:p>
        </p:txBody>
      </p:sp>
      <p:sp>
        <p:nvSpPr>
          <p:cNvPr id="4" name="Title 3"/>
          <p:cNvSpPr>
            <a:spLocks noGrp="1"/>
          </p:cNvSpPr>
          <p:nvPr>
            <p:ph type="title"/>
          </p:nvPr>
        </p:nvSpPr>
        <p:spPr>
          <a:xfrm>
            <a:off x="628650" y="365126"/>
            <a:ext cx="7798658" cy="660485"/>
          </a:xfrm>
        </p:spPr>
        <p:txBody>
          <a:bodyPr>
            <a:normAutofit fontScale="90000"/>
          </a:bodyPr>
          <a:lstStyle/>
          <a:p>
            <a:r>
              <a:rPr lang="en-US" dirty="0" smtClean="0">
                <a:solidFill>
                  <a:schemeClr val="bg1"/>
                </a:solidFill>
              </a:rPr>
              <a:t>DAC Meetings 2019/2020</a:t>
            </a:r>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59547143"/>
              </p:ext>
            </p:extLst>
          </p:nvPr>
        </p:nvGraphicFramePr>
        <p:xfrm>
          <a:off x="1233796" y="1167589"/>
          <a:ext cx="6096000" cy="4522298"/>
        </p:xfrm>
        <a:graphic>
          <a:graphicData uri="http://schemas.openxmlformats.org/drawingml/2006/table">
            <a:tbl>
              <a:tblPr firstRow="1" bandRow="1">
                <a:tableStyleId>{D113A9D2-9D6B-4929-AA2D-F23B5EE8CBE7}</a:tableStyleId>
              </a:tblPr>
              <a:tblGrid>
                <a:gridCol w="1577546">
                  <a:extLst>
                    <a:ext uri="{9D8B030D-6E8A-4147-A177-3AD203B41FA5}">
                      <a16:colId xmlns:a16="http://schemas.microsoft.com/office/drawing/2014/main" val="938520323"/>
                    </a:ext>
                  </a:extLst>
                </a:gridCol>
                <a:gridCol w="4518454">
                  <a:extLst>
                    <a:ext uri="{9D8B030D-6E8A-4147-A177-3AD203B41FA5}">
                      <a16:colId xmlns:a16="http://schemas.microsoft.com/office/drawing/2014/main" val="3324151176"/>
                    </a:ext>
                  </a:extLst>
                </a:gridCol>
              </a:tblGrid>
              <a:tr h="370840">
                <a:tc>
                  <a:txBody>
                    <a:bodyPr/>
                    <a:lstStyle/>
                    <a:p>
                      <a:r>
                        <a:rPr lang="en-US" b="1" dirty="0" smtClean="0"/>
                        <a:t>Meeting Date</a:t>
                      </a:r>
                      <a:endParaRPr lang="en-US" b="1" dirty="0"/>
                    </a:p>
                  </a:txBody>
                  <a:tcPr/>
                </a:tc>
                <a:tc>
                  <a:txBody>
                    <a:bodyPr/>
                    <a:lstStyle/>
                    <a:p>
                      <a:r>
                        <a:rPr lang="en-US" b="1" dirty="0" smtClean="0"/>
                        <a:t>Notes</a:t>
                      </a:r>
                      <a:endParaRPr lang="en-US" b="1" dirty="0"/>
                    </a:p>
                  </a:txBody>
                  <a:tcPr/>
                </a:tc>
                <a:extLst>
                  <a:ext uri="{0D108BD9-81ED-4DB2-BD59-A6C34878D82A}">
                    <a16:rowId xmlns:a16="http://schemas.microsoft.com/office/drawing/2014/main" val="138707480"/>
                  </a:ext>
                </a:extLst>
              </a:tr>
              <a:tr h="370840">
                <a:tc>
                  <a:txBody>
                    <a:bodyPr/>
                    <a:lstStyle/>
                    <a:p>
                      <a:r>
                        <a:rPr lang="en-US" b="0" dirty="0" smtClean="0"/>
                        <a:t>9/23/2019</a:t>
                      </a:r>
                      <a:endParaRPr lang="en-US" b="0" dirty="0"/>
                    </a:p>
                  </a:txBody>
                  <a:tcPr/>
                </a:tc>
                <a:tc>
                  <a:txBody>
                    <a:bodyPr/>
                    <a:lstStyle/>
                    <a:p>
                      <a:r>
                        <a:rPr lang="en-US" b="0" dirty="0" smtClean="0"/>
                        <a:t>Retreat, Monday afternoon of </a:t>
                      </a:r>
                      <a:r>
                        <a:rPr lang="en-US" b="0" dirty="0" err="1" smtClean="0"/>
                        <a:t>inservice</a:t>
                      </a:r>
                      <a:r>
                        <a:rPr lang="en-US" b="0" dirty="0" smtClean="0"/>
                        <a:t> week</a:t>
                      </a:r>
                      <a:endParaRPr lang="en-US" b="0" dirty="0"/>
                    </a:p>
                  </a:txBody>
                  <a:tcPr/>
                </a:tc>
                <a:extLst>
                  <a:ext uri="{0D108BD9-81ED-4DB2-BD59-A6C34878D82A}">
                    <a16:rowId xmlns:a16="http://schemas.microsoft.com/office/drawing/2014/main" val="1458451784"/>
                  </a:ext>
                </a:extLst>
              </a:tr>
              <a:tr h="370840">
                <a:tc>
                  <a:txBody>
                    <a:bodyPr/>
                    <a:lstStyle/>
                    <a:p>
                      <a:r>
                        <a:rPr lang="en-US" dirty="0" smtClean="0"/>
                        <a:t>10/9/2019</a:t>
                      </a:r>
                      <a:endParaRPr lang="en-US" dirty="0"/>
                    </a:p>
                  </a:txBody>
                  <a:tcPr/>
                </a:tc>
                <a:tc>
                  <a:txBody>
                    <a:bodyPr/>
                    <a:lstStyle/>
                    <a:p>
                      <a:endParaRPr lang="en-US" dirty="0"/>
                    </a:p>
                  </a:txBody>
                  <a:tcPr/>
                </a:tc>
                <a:extLst>
                  <a:ext uri="{0D108BD9-81ED-4DB2-BD59-A6C34878D82A}">
                    <a16:rowId xmlns:a16="http://schemas.microsoft.com/office/drawing/2014/main" val="1561734587"/>
                  </a:ext>
                </a:extLst>
              </a:tr>
              <a:tr h="370840">
                <a:tc>
                  <a:txBody>
                    <a:bodyPr/>
                    <a:lstStyle/>
                    <a:p>
                      <a:r>
                        <a:rPr lang="en-US" dirty="0" smtClean="0"/>
                        <a:t>11/13/2019</a:t>
                      </a:r>
                      <a:endParaRPr lang="en-US" dirty="0"/>
                    </a:p>
                  </a:txBody>
                  <a:tcPr/>
                </a:tc>
                <a:tc>
                  <a:txBody>
                    <a:bodyPr/>
                    <a:lstStyle/>
                    <a:p>
                      <a:endParaRPr lang="en-US"/>
                    </a:p>
                  </a:txBody>
                  <a:tcPr/>
                </a:tc>
                <a:extLst>
                  <a:ext uri="{0D108BD9-81ED-4DB2-BD59-A6C34878D82A}">
                    <a16:rowId xmlns:a16="http://schemas.microsoft.com/office/drawing/2014/main" val="1453658099"/>
                  </a:ext>
                </a:extLst>
              </a:tr>
              <a:tr h="370840">
                <a:tc>
                  <a:txBody>
                    <a:bodyPr/>
                    <a:lstStyle/>
                    <a:p>
                      <a:r>
                        <a:rPr lang="en-US" dirty="0" smtClean="0"/>
                        <a:t>12/9/2019</a:t>
                      </a:r>
                      <a:endParaRPr lang="en-US" dirty="0"/>
                    </a:p>
                  </a:txBody>
                  <a:tcPr/>
                </a:tc>
                <a:tc>
                  <a:txBody>
                    <a:bodyPr/>
                    <a:lstStyle/>
                    <a:p>
                      <a:r>
                        <a:rPr lang="en-US" dirty="0" smtClean="0"/>
                        <a:t>Monday!</a:t>
                      </a:r>
                      <a:endParaRPr lang="en-US" dirty="0"/>
                    </a:p>
                  </a:txBody>
                  <a:tcPr/>
                </a:tc>
                <a:extLst>
                  <a:ext uri="{0D108BD9-81ED-4DB2-BD59-A6C34878D82A}">
                    <a16:rowId xmlns:a16="http://schemas.microsoft.com/office/drawing/2014/main" val="789133078"/>
                  </a:ext>
                </a:extLst>
              </a:tr>
              <a:tr h="370840">
                <a:tc>
                  <a:txBody>
                    <a:bodyPr/>
                    <a:lstStyle/>
                    <a:p>
                      <a:r>
                        <a:rPr lang="en-US" dirty="0" smtClean="0"/>
                        <a:t>1/15/2019</a:t>
                      </a:r>
                      <a:endParaRPr lang="en-US" dirty="0"/>
                    </a:p>
                  </a:txBody>
                  <a:tcPr/>
                </a:tc>
                <a:tc>
                  <a:txBody>
                    <a:bodyPr/>
                    <a:lstStyle/>
                    <a:p>
                      <a:endParaRPr lang="en-US" dirty="0"/>
                    </a:p>
                  </a:txBody>
                  <a:tcPr/>
                </a:tc>
                <a:extLst>
                  <a:ext uri="{0D108BD9-81ED-4DB2-BD59-A6C34878D82A}">
                    <a16:rowId xmlns:a16="http://schemas.microsoft.com/office/drawing/2014/main" val="13552112"/>
                  </a:ext>
                </a:extLst>
              </a:tr>
              <a:tr h="370840">
                <a:tc>
                  <a:txBody>
                    <a:bodyPr/>
                    <a:lstStyle/>
                    <a:p>
                      <a:r>
                        <a:rPr lang="en-US" dirty="0" smtClean="0"/>
                        <a:t>2/12/2019</a:t>
                      </a:r>
                      <a:endParaRPr lang="en-US" dirty="0"/>
                    </a:p>
                  </a:txBody>
                  <a:tcPr/>
                </a:tc>
                <a:tc>
                  <a:txBody>
                    <a:bodyPr/>
                    <a:lstStyle/>
                    <a:p>
                      <a:endParaRPr lang="en-US" dirty="0"/>
                    </a:p>
                  </a:txBody>
                  <a:tcPr/>
                </a:tc>
                <a:extLst>
                  <a:ext uri="{0D108BD9-81ED-4DB2-BD59-A6C34878D82A}">
                    <a16:rowId xmlns:a16="http://schemas.microsoft.com/office/drawing/2014/main" val="1188162885"/>
                  </a:ext>
                </a:extLst>
              </a:tr>
              <a:tr h="370840">
                <a:tc>
                  <a:txBody>
                    <a:bodyPr/>
                    <a:lstStyle/>
                    <a:p>
                      <a:r>
                        <a:rPr lang="en-US" dirty="0" smtClean="0"/>
                        <a:t>3/11/2019</a:t>
                      </a:r>
                      <a:endParaRPr lang="en-US" dirty="0"/>
                    </a:p>
                  </a:txBody>
                  <a:tcPr/>
                </a:tc>
                <a:tc>
                  <a:txBody>
                    <a:bodyPr/>
                    <a:lstStyle/>
                    <a:p>
                      <a:endParaRPr lang="en-US"/>
                    </a:p>
                  </a:txBody>
                  <a:tcPr/>
                </a:tc>
                <a:extLst>
                  <a:ext uri="{0D108BD9-81ED-4DB2-BD59-A6C34878D82A}">
                    <a16:rowId xmlns:a16="http://schemas.microsoft.com/office/drawing/2014/main" val="625341387"/>
                  </a:ext>
                </a:extLst>
              </a:tr>
              <a:tr h="370840">
                <a:tc>
                  <a:txBody>
                    <a:bodyPr/>
                    <a:lstStyle/>
                    <a:p>
                      <a:r>
                        <a:rPr lang="en-US" dirty="0" smtClean="0"/>
                        <a:t>4/8/2019</a:t>
                      </a:r>
                      <a:endParaRPr lang="en-US" dirty="0"/>
                    </a:p>
                  </a:txBody>
                  <a:tcPr/>
                </a:tc>
                <a:tc>
                  <a:txBody>
                    <a:bodyPr/>
                    <a:lstStyle/>
                    <a:p>
                      <a:endParaRPr lang="en-US" dirty="0"/>
                    </a:p>
                  </a:txBody>
                  <a:tcPr/>
                </a:tc>
                <a:extLst>
                  <a:ext uri="{0D108BD9-81ED-4DB2-BD59-A6C34878D82A}">
                    <a16:rowId xmlns:a16="http://schemas.microsoft.com/office/drawing/2014/main" val="617861290"/>
                  </a:ext>
                </a:extLst>
              </a:tr>
              <a:tr h="443058">
                <a:tc>
                  <a:txBody>
                    <a:bodyPr/>
                    <a:lstStyle/>
                    <a:p>
                      <a:r>
                        <a:rPr lang="en-US" dirty="0" smtClean="0"/>
                        <a:t>5/13/2019</a:t>
                      </a:r>
                      <a:endParaRPr lang="en-US" dirty="0"/>
                    </a:p>
                  </a:txBody>
                  <a:tcPr/>
                </a:tc>
                <a:tc>
                  <a:txBody>
                    <a:bodyPr/>
                    <a:lstStyle/>
                    <a:p>
                      <a:endParaRPr lang="en-US" dirty="0"/>
                    </a:p>
                  </a:txBody>
                  <a:tcPr/>
                </a:tc>
                <a:extLst>
                  <a:ext uri="{0D108BD9-81ED-4DB2-BD59-A6C34878D82A}">
                    <a16:rowId xmlns:a16="http://schemas.microsoft.com/office/drawing/2014/main" val="3560820477"/>
                  </a:ext>
                </a:extLst>
              </a:tr>
              <a:tr h="370840">
                <a:tc>
                  <a:txBody>
                    <a:bodyPr/>
                    <a:lstStyle/>
                    <a:p>
                      <a:r>
                        <a:rPr lang="en-US" dirty="0" smtClean="0"/>
                        <a:t>6/8/2019</a:t>
                      </a:r>
                      <a:endParaRPr lang="en-US" dirty="0"/>
                    </a:p>
                  </a:txBody>
                  <a:tcPr/>
                </a:tc>
                <a:tc>
                  <a:txBody>
                    <a:bodyPr/>
                    <a:lstStyle/>
                    <a:p>
                      <a:r>
                        <a:rPr lang="en-US" dirty="0" smtClean="0"/>
                        <a:t>Monday!</a:t>
                      </a:r>
                      <a:endParaRPr lang="en-US" dirty="0"/>
                    </a:p>
                  </a:txBody>
                  <a:tcPr/>
                </a:tc>
                <a:extLst>
                  <a:ext uri="{0D108BD9-81ED-4DB2-BD59-A6C34878D82A}">
                    <a16:rowId xmlns:a16="http://schemas.microsoft.com/office/drawing/2014/main" val="4280620748"/>
                  </a:ext>
                </a:extLst>
              </a:tr>
              <a:tr h="370840">
                <a:tc>
                  <a:txBody>
                    <a:bodyPr/>
                    <a:lstStyle/>
                    <a:p>
                      <a:r>
                        <a:rPr lang="en-US" dirty="0" smtClean="0"/>
                        <a:t>???</a:t>
                      </a:r>
                      <a:endParaRPr lang="en-US" dirty="0"/>
                    </a:p>
                  </a:txBody>
                  <a:tcPr/>
                </a:tc>
                <a:tc>
                  <a:txBody>
                    <a:bodyPr/>
                    <a:lstStyle/>
                    <a:p>
                      <a:r>
                        <a:rPr lang="en-US" dirty="0" smtClean="0"/>
                        <a:t>Additional ‘retreat’ for equity training?</a:t>
                      </a:r>
                      <a:endParaRPr lang="en-US" dirty="0"/>
                    </a:p>
                  </a:txBody>
                  <a:tcPr/>
                </a:tc>
                <a:extLst>
                  <a:ext uri="{0D108BD9-81ED-4DB2-BD59-A6C34878D82A}">
                    <a16:rowId xmlns:a16="http://schemas.microsoft.com/office/drawing/2014/main" val="2275145276"/>
                  </a:ext>
                </a:extLst>
              </a:tr>
            </a:tbl>
          </a:graphicData>
        </a:graphic>
      </p:graphicFrame>
    </p:spTree>
    <p:extLst>
      <p:ext uri="{BB962C8B-B14F-4D97-AF65-F5344CB8AC3E}">
        <p14:creationId xmlns:p14="http://schemas.microsoft.com/office/powerpoint/2010/main" val="2826322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3307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4411"/>
            <a:ext cx="9144001" cy="6301001"/>
          </a:xfrm>
          <a:prstGeom prst="rect">
            <a:avLst/>
          </a:prstGeom>
          <a:solidFill>
            <a:srgbClr val="0088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p:cNvSpPr/>
          <p:nvPr/>
        </p:nvSpPr>
        <p:spPr>
          <a:xfrm>
            <a:off x="1" y="5945866"/>
            <a:ext cx="9144000" cy="912134"/>
          </a:xfrm>
          <a:prstGeom prst="rect">
            <a:avLst/>
          </a:prstGeom>
          <a:solidFill>
            <a:srgbClr val="2A3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 name="Picture 5" descr="PCC_primary_logo_reverse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087" y="6109736"/>
            <a:ext cx="1569464" cy="488719"/>
          </a:xfrm>
          <a:prstGeom prst="rect">
            <a:avLst/>
          </a:prstGeom>
        </p:spPr>
      </p:pic>
      <p:sp>
        <p:nvSpPr>
          <p:cNvPr id="8" name="TextBox 7"/>
          <p:cNvSpPr txBox="1"/>
          <p:nvPr/>
        </p:nvSpPr>
        <p:spPr>
          <a:xfrm>
            <a:off x="217866" y="6418568"/>
            <a:ext cx="5111777" cy="297454"/>
          </a:xfrm>
          <a:prstGeom prst="rect">
            <a:avLst/>
          </a:prstGeom>
          <a:noFill/>
        </p:spPr>
        <p:txBody>
          <a:bodyPr wrap="square" rtlCol="0">
            <a:spAutoFit/>
          </a:bodyPr>
          <a:lstStyle/>
          <a:p>
            <a:r>
              <a:rPr lang="en-US" sz="1333" dirty="0" smtClean="0">
                <a:solidFill>
                  <a:schemeClr val="bg1"/>
                </a:solidFill>
                <a:latin typeface="Arial"/>
                <a:cs typeface="Arial"/>
              </a:rPr>
              <a:t>DAC Meeting 5/08/19</a:t>
            </a:r>
            <a:endParaRPr lang="en-US" sz="1333" dirty="0">
              <a:solidFill>
                <a:schemeClr val="bg1"/>
              </a:solidFill>
              <a:latin typeface="Arial"/>
              <a:cs typeface="Arial"/>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37548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1" cy="6301001"/>
          </a:xfrm>
          <a:prstGeom prst="rect">
            <a:avLst/>
          </a:prstGeom>
          <a:solidFill>
            <a:srgbClr val="0088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p:cNvSpPr/>
          <p:nvPr/>
        </p:nvSpPr>
        <p:spPr>
          <a:xfrm>
            <a:off x="0" y="5945866"/>
            <a:ext cx="9144000" cy="912134"/>
          </a:xfrm>
          <a:prstGeom prst="rect">
            <a:avLst/>
          </a:prstGeom>
          <a:solidFill>
            <a:srgbClr val="2A3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 name="Picture 5" descr="PCC_primary_logo_reverse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087" y="6109736"/>
            <a:ext cx="1569464" cy="488719"/>
          </a:xfrm>
          <a:prstGeom prst="rect">
            <a:avLst/>
          </a:prstGeom>
        </p:spPr>
      </p:pic>
      <p:sp>
        <p:nvSpPr>
          <p:cNvPr id="8" name="TextBox 7"/>
          <p:cNvSpPr txBox="1"/>
          <p:nvPr/>
        </p:nvSpPr>
        <p:spPr>
          <a:xfrm>
            <a:off x="204803" y="6444694"/>
            <a:ext cx="5111777" cy="297454"/>
          </a:xfrm>
          <a:prstGeom prst="rect">
            <a:avLst/>
          </a:prstGeom>
          <a:noFill/>
        </p:spPr>
        <p:txBody>
          <a:bodyPr wrap="square" rtlCol="0">
            <a:spAutoFit/>
          </a:bodyPr>
          <a:lstStyle/>
          <a:p>
            <a:r>
              <a:rPr lang="en-US" sz="1333" dirty="0" smtClean="0">
                <a:solidFill>
                  <a:schemeClr val="bg1"/>
                </a:solidFill>
                <a:latin typeface="Arial"/>
                <a:cs typeface="Arial"/>
              </a:rPr>
              <a:t>DAC Meeting 5/08/19</a:t>
            </a:r>
            <a:endParaRPr lang="en-US" sz="1333" dirty="0">
              <a:solidFill>
                <a:schemeClr val="bg1"/>
              </a:solidFill>
              <a:latin typeface="Arial"/>
              <a:cs typeface="Arial"/>
            </a:endParaRPr>
          </a:p>
        </p:txBody>
      </p:sp>
      <p:pic>
        <p:nvPicPr>
          <p:cNvPr id="7" name="Picture 6" descr="turq background.png"/>
          <p:cNvPicPr>
            <a:picLocks noChangeAspect="1"/>
          </p:cNvPicPr>
          <p:nvPr/>
        </p:nvPicPr>
        <p:blipFill rotWithShape="1">
          <a:blip r:embed="rId4">
            <a:extLst>
              <a:ext uri="{28A0092B-C50C-407E-A947-70E740481C1C}">
                <a14:useLocalDpi xmlns:a14="http://schemas.microsoft.com/office/drawing/2010/main" val="0"/>
              </a:ext>
            </a:extLst>
          </a:blip>
          <a:srcRect r="13674"/>
          <a:stretch/>
        </p:blipFill>
        <p:spPr>
          <a:xfrm>
            <a:off x="0" y="62939"/>
            <a:ext cx="9124950" cy="5945866"/>
          </a:xfrm>
          <a:prstGeom prst="rect">
            <a:avLst/>
          </a:prstGeom>
        </p:spPr>
      </p:pic>
      <p:sp>
        <p:nvSpPr>
          <p:cNvPr id="4" name="Title 3"/>
          <p:cNvSpPr>
            <a:spLocks noGrp="1"/>
          </p:cNvSpPr>
          <p:nvPr>
            <p:ph type="title"/>
          </p:nvPr>
        </p:nvSpPr>
        <p:spPr>
          <a:xfrm>
            <a:off x="628650" y="1405092"/>
            <a:ext cx="7886700" cy="1325563"/>
          </a:xfrm>
          <a:effectLst>
            <a:outerShdw blurRad="50800" dist="38100" dir="5400000" algn="t" rotWithShape="0">
              <a:prstClr val="black">
                <a:alpha val="40000"/>
              </a:prstClr>
            </a:outerShdw>
          </a:effectLst>
        </p:spPr>
        <p:txBody>
          <a:bodyPr>
            <a:noAutofit/>
          </a:bodyPr>
          <a:lstStyle/>
          <a:p>
            <a:pPr algn="ctr"/>
            <a:r>
              <a:rPr lang="en-US" sz="5400" b="1" dirty="0" smtClean="0">
                <a:solidFill>
                  <a:schemeClr val="bg1"/>
                </a:solidFill>
              </a:rPr>
              <a:t>Degrees and Certificates Committee Meeting</a:t>
            </a:r>
            <a:endParaRPr lang="en-US" sz="5400" b="1" dirty="0">
              <a:solidFill>
                <a:schemeClr val="bg1"/>
              </a:solidFill>
            </a:endParaRPr>
          </a:p>
        </p:txBody>
      </p:sp>
      <p:sp>
        <p:nvSpPr>
          <p:cNvPr id="3" name="Content Placeholder 2"/>
          <p:cNvSpPr>
            <a:spLocks noGrp="1"/>
          </p:cNvSpPr>
          <p:nvPr>
            <p:ph idx="1"/>
          </p:nvPr>
        </p:nvSpPr>
        <p:spPr>
          <a:xfrm>
            <a:off x="628650" y="3396078"/>
            <a:ext cx="7886700" cy="1495331"/>
          </a:xfrm>
        </p:spPr>
        <p:txBody>
          <a:bodyPr/>
          <a:lstStyle/>
          <a:p>
            <a:pPr marL="0" indent="0" algn="ctr">
              <a:buNone/>
            </a:pPr>
            <a:r>
              <a:rPr lang="en-US" dirty="0" smtClean="0">
                <a:solidFill>
                  <a:schemeClr val="bg1"/>
                </a:solidFill>
              </a:rPr>
              <a:t>May 8</a:t>
            </a:r>
            <a:r>
              <a:rPr lang="en-US" baseline="30000" dirty="0" smtClean="0">
                <a:solidFill>
                  <a:schemeClr val="bg1"/>
                </a:solidFill>
              </a:rPr>
              <a:t>th</a:t>
            </a:r>
            <a:r>
              <a:rPr lang="en-US" dirty="0" smtClean="0">
                <a:solidFill>
                  <a:schemeClr val="bg1"/>
                </a:solidFill>
              </a:rPr>
              <a:t> 2019</a:t>
            </a:r>
          </a:p>
          <a:p>
            <a:pPr marL="0" indent="0" algn="ctr">
              <a:buNone/>
            </a:pPr>
            <a:r>
              <a:rPr lang="en-US" dirty="0" smtClean="0">
                <a:solidFill>
                  <a:schemeClr val="bg1"/>
                </a:solidFill>
              </a:rPr>
              <a:t>SY CC 233B</a:t>
            </a:r>
            <a:endParaRPr lang="en-US" dirty="0">
              <a:solidFill>
                <a:schemeClr val="bg1"/>
              </a:solidFill>
            </a:endParaRPr>
          </a:p>
        </p:txBody>
      </p:sp>
    </p:spTree>
    <p:extLst>
      <p:ext uri="{BB962C8B-B14F-4D97-AF65-F5344CB8AC3E}">
        <p14:creationId xmlns:p14="http://schemas.microsoft.com/office/powerpoint/2010/main" val="1927474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4676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4411"/>
            <a:ext cx="9144001" cy="6301001"/>
          </a:xfrm>
          <a:prstGeom prst="rect">
            <a:avLst/>
          </a:prstGeom>
          <a:solidFill>
            <a:srgbClr val="0088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p:cNvSpPr/>
          <p:nvPr/>
        </p:nvSpPr>
        <p:spPr>
          <a:xfrm>
            <a:off x="1" y="5945866"/>
            <a:ext cx="9144000" cy="912134"/>
          </a:xfrm>
          <a:prstGeom prst="rect">
            <a:avLst/>
          </a:prstGeom>
          <a:solidFill>
            <a:srgbClr val="2A3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 name="Picture 5" descr="PCC_primary_logo_reverse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087" y="6109736"/>
            <a:ext cx="1569464" cy="488719"/>
          </a:xfrm>
          <a:prstGeom prst="rect">
            <a:avLst/>
          </a:prstGeom>
        </p:spPr>
      </p:pic>
      <p:sp>
        <p:nvSpPr>
          <p:cNvPr id="8" name="TextBox 7"/>
          <p:cNvSpPr txBox="1"/>
          <p:nvPr/>
        </p:nvSpPr>
        <p:spPr>
          <a:xfrm>
            <a:off x="217866" y="6418568"/>
            <a:ext cx="5111777" cy="297454"/>
          </a:xfrm>
          <a:prstGeom prst="rect">
            <a:avLst/>
          </a:prstGeom>
          <a:noFill/>
        </p:spPr>
        <p:txBody>
          <a:bodyPr wrap="square" rtlCol="0">
            <a:spAutoFit/>
          </a:bodyPr>
          <a:lstStyle/>
          <a:p>
            <a:r>
              <a:rPr lang="en-US" sz="1333" dirty="0" smtClean="0">
                <a:solidFill>
                  <a:schemeClr val="bg1"/>
                </a:solidFill>
                <a:latin typeface="Arial"/>
                <a:cs typeface="Arial"/>
              </a:rPr>
              <a:t>DAC Meeting 5/08/19</a:t>
            </a:r>
            <a:endParaRPr lang="en-US" sz="1333" dirty="0">
              <a:solidFill>
                <a:schemeClr val="bg1"/>
              </a:solidFill>
              <a:latin typeface="Arial"/>
              <a:cs typeface="Arial"/>
            </a:endParaRPr>
          </a:p>
        </p:txBody>
      </p:sp>
      <p:sp>
        <p:nvSpPr>
          <p:cNvPr id="4" name="Title 3"/>
          <p:cNvSpPr>
            <a:spLocks noGrp="1"/>
          </p:cNvSpPr>
          <p:nvPr>
            <p:ph type="title"/>
          </p:nvPr>
        </p:nvSpPr>
        <p:spPr/>
        <p:txBody>
          <a:bodyPr/>
          <a:lstStyle/>
          <a:p>
            <a:endParaRPr lang="en-US"/>
          </a:p>
        </p:txBody>
      </p:sp>
      <p:pic>
        <p:nvPicPr>
          <p:cNvPr id="2" name="Picture 1"/>
          <p:cNvPicPr>
            <a:picLocks noChangeAspect="1"/>
          </p:cNvPicPr>
          <p:nvPr/>
        </p:nvPicPr>
        <p:blipFill>
          <a:blip r:embed="rId4"/>
          <a:stretch>
            <a:fillRect/>
          </a:stretch>
        </p:blipFill>
        <p:spPr>
          <a:xfrm>
            <a:off x="191740" y="116181"/>
            <a:ext cx="4348279" cy="5507820"/>
          </a:xfrm>
          <a:prstGeom prst="rect">
            <a:avLst/>
          </a:prstGeom>
        </p:spPr>
      </p:pic>
      <p:pic>
        <p:nvPicPr>
          <p:cNvPr id="3" name="Picture 2"/>
          <p:cNvPicPr>
            <a:picLocks noChangeAspect="1"/>
          </p:cNvPicPr>
          <p:nvPr/>
        </p:nvPicPr>
        <p:blipFill>
          <a:blip r:embed="rId5"/>
          <a:stretch>
            <a:fillRect/>
          </a:stretch>
        </p:blipFill>
        <p:spPr>
          <a:xfrm>
            <a:off x="4644522" y="116181"/>
            <a:ext cx="4324079" cy="5507820"/>
          </a:xfrm>
          <a:prstGeom prst="rect">
            <a:avLst/>
          </a:prstGeom>
        </p:spPr>
      </p:pic>
    </p:spTree>
    <p:extLst>
      <p:ext uri="{BB962C8B-B14F-4D97-AF65-F5344CB8AC3E}">
        <p14:creationId xmlns:p14="http://schemas.microsoft.com/office/powerpoint/2010/main" val="2327956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4411"/>
            <a:ext cx="9144001" cy="6301001"/>
          </a:xfrm>
          <a:prstGeom prst="rect">
            <a:avLst/>
          </a:prstGeom>
          <a:solidFill>
            <a:srgbClr val="0088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p:cNvSpPr/>
          <p:nvPr/>
        </p:nvSpPr>
        <p:spPr>
          <a:xfrm>
            <a:off x="0" y="5898028"/>
            <a:ext cx="9144000" cy="912134"/>
          </a:xfrm>
          <a:prstGeom prst="rect">
            <a:avLst/>
          </a:prstGeom>
          <a:solidFill>
            <a:srgbClr val="2A3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PCC Degree Outcomes: </a:t>
            </a:r>
            <a:r>
              <a:rPr lang="en-US" sz="1600" dirty="0" smtClean="0">
                <a:hlinkClick r:id="rId3"/>
              </a:rPr>
              <a:t>https</a:t>
            </a:r>
            <a:r>
              <a:rPr lang="en-US" sz="1600" dirty="0">
                <a:hlinkClick r:id="rId3"/>
              </a:rPr>
              <a:t>://www.pcc.edu/resources/academic/degreeoutcome</a:t>
            </a:r>
            <a:r>
              <a:rPr lang="en-US" sz="1600" dirty="0" smtClean="0">
                <a:hlinkClick r:id="rId3"/>
              </a:rPr>
              <a:t>/</a:t>
            </a:r>
            <a:r>
              <a:rPr lang="en-US" sz="1600" dirty="0" smtClean="0"/>
              <a:t> </a:t>
            </a:r>
            <a:endParaRPr lang="en-US" sz="1600" dirty="0" smtClean="0"/>
          </a:p>
          <a:p>
            <a:endParaRPr lang="en-US" sz="1600" dirty="0"/>
          </a:p>
        </p:txBody>
      </p:sp>
      <p:pic>
        <p:nvPicPr>
          <p:cNvPr id="6" name="Picture 5" descr="PCC_primary_logo_reversed.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087" y="6109736"/>
            <a:ext cx="1569464" cy="488719"/>
          </a:xfrm>
          <a:prstGeom prst="rect">
            <a:avLst/>
          </a:prstGeom>
        </p:spPr>
      </p:pic>
      <p:sp>
        <p:nvSpPr>
          <p:cNvPr id="8" name="TextBox 7"/>
          <p:cNvSpPr txBox="1"/>
          <p:nvPr/>
        </p:nvSpPr>
        <p:spPr>
          <a:xfrm>
            <a:off x="217866" y="6418568"/>
            <a:ext cx="5111777" cy="297454"/>
          </a:xfrm>
          <a:prstGeom prst="rect">
            <a:avLst/>
          </a:prstGeom>
          <a:noFill/>
        </p:spPr>
        <p:txBody>
          <a:bodyPr wrap="square" rtlCol="0">
            <a:spAutoFit/>
          </a:bodyPr>
          <a:lstStyle/>
          <a:p>
            <a:r>
              <a:rPr lang="en-US" sz="1333" dirty="0" smtClean="0">
                <a:solidFill>
                  <a:schemeClr val="bg1"/>
                </a:solidFill>
                <a:latin typeface="Arial"/>
                <a:cs typeface="Arial"/>
              </a:rPr>
              <a:t>DAC Meeting 5/08/19</a:t>
            </a:r>
            <a:endParaRPr lang="en-US" sz="1333" dirty="0">
              <a:solidFill>
                <a:schemeClr val="bg1"/>
              </a:solidFill>
              <a:latin typeface="Arial"/>
              <a:cs typeface="Arial"/>
            </a:endParaRPr>
          </a:p>
        </p:txBody>
      </p:sp>
      <p:sp>
        <p:nvSpPr>
          <p:cNvPr id="4" name="Title 3"/>
          <p:cNvSpPr>
            <a:spLocks noGrp="1"/>
          </p:cNvSpPr>
          <p:nvPr>
            <p:ph type="title"/>
          </p:nvPr>
        </p:nvSpPr>
        <p:spPr/>
        <p:txBody>
          <a:bodyPr/>
          <a:lstStyle/>
          <a:p>
            <a:endParaRPr lang="en-US"/>
          </a:p>
        </p:txBody>
      </p:sp>
      <p:pic>
        <p:nvPicPr>
          <p:cNvPr id="11" name="Picture 10"/>
          <p:cNvPicPr>
            <a:picLocks noChangeAspect="1"/>
          </p:cNvPicPr>
          <p:nvPr/>
        </p:nvPicPr>
        <p:blipFill>
          <a:blip r:embed="rId5"/>
          <a:stretch>
            <a:fillRect/>
          </a:stretch>
        </p:blipFill>
        <p:spPr>
          <a:xfrm>
            <a:off x="340762" y="129035"/>
            <a:ext cx="8541981" cy="5582837"/>
          </a:xfrm>
          <a:prstGeom prst="rect">
            <a:avLst/>
          </a:prstGeom>
        </p:spPr>
      </p:pic>
    </p:spTree>
    <p:extLst>
      <p:ext uri="{BB962C8B-B14F-4D97-AF65-F5344CB8AC3E}">
        <p14:creationId xmlns:p14="http://schemas.microsoft.com/office/powerpoint/2010/main" val="1297986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4411"/>
            <a:ext cx="9144001" cy="6301001"/>
          </a:xfrm>
          <a:prstGeom prst="rect">
            <a:avLst/>
          </a:prstGeom>
          <a:solidFill>
            <a:srgbClr val="0088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p:cNvSpPr/>
          <p:nvPr/>
        </p:nvSpPr>
        <p:spPr>
          <a:xfrm>
            <a:off x="1" y="5945866"/>
            <a:ext cx="9144000" cy="912134"/>
          </a:xfrm>
          <a:prstGeom prst="rect">
            <a:avLst/>
          </a:prstGeom>
          <a:solidFill>
            <a:srgbClr val="2A3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 name="Picture 5" descr="PCC_primary_logo_reverse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087" y="6109736"/>
            <a:ext cx="1569464" cy="488719"/>
          </a:xfrm>
          <a:prstGeom prst="rect">
            <a:avLst/>
          </a:prstGeom>
        </p:spPr>
      </p:pic>
      <p:sp>
        <p:nvSpPr>
          <p:cNvPr id="8" name="TextBox 7"/>
          <p:cNvSpPr txBox="1"/>
          <p:nvPr/>
        </p:nvSpPr>
        <p:spPr>
          <a:xfrm>
            <a:off x="217866" y="6418568"/>
            <a:ext cx="5111777" cy="297454"/>
          </a:xfrm>
          <a:prstGeom prst="rect">
            <a:avLst/>
          </a:prstGeom>
          <a:noFill/>
        </p:spPr>
        <p:txBody>
          <a:bodyPr wrap="square" rtlCol="0">
            <a:spAutoFit/>
          </a:bodyPr>
          <a:lstStyle/>
          <a:p>
            <a:r>
              <a:rPr lang="en-US" sz="1333" dirty="0" smtClean="0">
                <a:solidFill>
                  <a:schemeClr val="bg1"/>
                </a:solidFill>
                <a:latin typeface="Arial"/>
                <a:cs typeface="Arial"/>
              </a:rPr>
              <a:t>DAC Meeting 3/13/19</a:t>
            </a:r>
            <a:endParaRPr lang="en-US" sz="1333" dirty="0">
              <a:solidFill>
                <a:schemeClr val="bg1"/>
              </a:solidFill>
              <a:latin typeface="Arial"/>
              <a:cs typeface="Arial"/>
            </a:endParaRPr>
          </a:p>
        </p:txBody>
      </p:sp>
      <p:sp>
        <p:nvSpPr>
          <p:cNvPr id="4" name="Title 3"/>
          <p:cNvSpPr>
            <a:spLocks noGrp="1"/>
          </p:cNvSpPr>
          <p:nvPr>
            <p:ph type="title"/>
          </p:nvPr>
        </p:nvSpPr>
        <p:spPr>
          <a:xfrm>
            <a:off x="628650" y="178197"/>
            <a:ext cx="8072901" cy="1325563"/>
          </a:xfrm>
        </p:spPr>
        <p:txBody>
          <a:bodyPr>
            <a:normAutofit/>
          </a:bodyPr>
          <a:lstStyle/>
          <a:p>
            <a:r>
              <a:rPr lang="en-US" dirty="0" smtClean="0">
                <a:solidFill>
                  <a:schemeClr val="bg1"/>
                </a:solidFill>
              </a:rPr>
              <a:t>GER/GP Updates ….</a:t>
            </a:r>
            <a:endParaRPr lang="en-US" dirty="0">
              <a:solidFill>
                <a:schemeClr val="bg1"/>
              </a:solidFill>
            </a:endParaRPr>
          </a:p>
        </p:txBody>
      </p:sp>
      <p:sp>
        <p:nvSpPr>
          <p:cNvPr id="2" name="Content Placeholder 1"/>
          <p:cNvSpPr>
            <a:spLocks noGrp="1"/>
          </p:cNvSpPr>
          <p:nvPr>
            <p:ph idx="1"/>
          </p:nvPr>
        </p:nvSpPr>
        <p:spPr>
          <a:xfrm>
            <a:off x="628651" y="1498853"/>
            <a:ext cx="8194073" cy="3542704"/>
          </a:xfrm>
        </p:spPr>
        <p:txBody>
          <a:bodyPr>
            <a:normAutofit lnSpcReduction="10000"/>
          </a:bodyPr>
          <a:lstStyle/>
          <a:p>
            <a:r>
              <a:rPr lang="en-US" dirty="0" smtClean="0">
                <a:solidFill>
                  <a:schemeClr val="bg1"/>
                </a:solidFill>
              </a:rPr>
              <a:t>ELIWG</a:t>
            </a:r>
          </a:p>
          <a:p>
            <a:pPr lvl="1"/>
            <a:r>
              <a:rPr lang="en-US" dirty="0">
                <a:hlinkClick r:id="rId4"/>
              </a:rPr>
              <a:t>https://spaces.pcc.edu/display/GEMAP</a:t>
            </a:r>
            <a:endParaRPr lang="en-US" dirty="0" smtClean="0">
              <a:solidFill>
                <a:schemeClr val="bg1"/>
              </a:solidFill>
            </a:endParaRPr>
          </a:p>
          <a:p>
            <a:r>
              <a:rPr lang="en-US" dirty="0" smtClean="0">
                <a:solidFill>
                  <a:schemeClr val="bg1"/>
                </a:solidFill>
              </a:rPr>
              <a:t>GEARS</a:t>
            </a:r>
          </a:p>
          <a:p>
            <a:r>
              <a:rPr lang="en-US" dirty="0">
                <a:hlinkClick r:id="rId5"/>
              </a:rPr>
              <a:t>https://spaces.pcc.edu/display/GEMAP/GEARS+-+General+Education+Assessment+Review+Subcommittee</a:t>
            </a:r>
            <a:endParaRPr lang="en-US" dirty="0" smtClean="0">
              <a:solidFill>
                <a:schemeClr val="bg1"/>
              </a:solidFill>
            </a:endParaRPr>
          </a:p>
          <a:p>
            <a:r>
              <a:rPr lang="en-US" dirty="0" smtClean="0">
                <a:solidFill>
                  <a:schemeClr val="bg1"/>
                </a:solidFill>
              </a:rPr>
              <a:t>Guided Pathways Team</a:t>
            </a:r>
            <a:endParaRPr lang="en-US" dirty="0" smtClean="0">
              <a:solidFill>
                <a:schemeClr val="bg1"/>
              </a:solidFill>
              <a:hlinkClick r:id="rId6"/>
            </a:endParaRPr>
          </a:p>
          <a:p>
            <a:pPr lvl="1"/>
            <a:r>
              <a:rPr lang="en-US" dirty="0" smtClean="0">
                <a:hlinkClick r:id="rId6"/>
              </a:rPr>
              <a:t>https</a:t>
            </a:r>
            <a:r>
              <a:rPr lang="en-US" dirty="0">
                <a:hlinkClick r:id="rId6"/>
              </a:rPr>
              <a:t>://</a:t>
            </a:r>
            <a:r>
              <a:rPr lang="en-US" dirty="0" smtClean="0">
                <a:hlinkClick r:id="rId6"/>
              </a:rPr>
              <a:t>spaces.pcc.edu/display/PGPT</a:t>
            </a:r>
            <a:r>
              <a:rPr lang="en-US" dirty="0" smtClean="0"/>
              <a:t> </a:t>
            </a:r>
            <a:endParaRPr lang="en-US" dirty="0"/>
          </a:p>
        </p:txBody>
      </p:sp>
    </p:spTree>
    <p:extLst>
      <p:ext uri="{BB962C8B-B14F-4D97-AF65-F5344CB8AC3E}">
        <p14:creationId xmlns:p14="http://schemas.microsoft.com/office/powerpoint/2010/main" val="115055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4411"/>
            <a:ext cx="9144001" cy="6301001"/>
          </a:xfrm>
          <a:prstGeom prst="rect">
            <a:avLst/>
          </a:prstGeom>
          <a:solidFill>
            <a:srgbClr val="0088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p:cNvSpPr/>
          <p:nvPr/>
        </p:nvSpPr>
        <p:spPr>
          <a:xfrm>
            <a:off x="1" y="5945866"/>
            <a:ext cx="9144000" cy="912134"/>
          </a:xfrm>
          <a:prstGeom prst="rect">
            <a:avLst/>
          </a:prstGeom>
          <a:solidFill>
            <a:srgbClr val="2A3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 name="Picture 5" descr="PCC_primary_logo_reverse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087" y="6109736"/>
            <a:ext cx="1569464" cy="488719"/>
          </a:xfrm>
          <a:prstGeom prst="rect">
            <a:avLst/>
          </a:prstGeom>
        </p:spPr>
      </p:pic>
      <p:sp>
        <p:nvSpPr>
          <p:cNvPr id="8" name="TextBox 7"/>
          <p:cNvSpPr txBox="1"/>
          <p:nvPr/>
        </p:nvSpPr>
        <p:spPr>
          <a:xfrm>
            <a:off x="217866" y="6418568"/>
            <a:ext cx="5111777" cy="297454"/>
          </a:xfrm>
          <a:prstGeom prst="rect">
            <a:avLst/>
          </a:prstGeom>
          <a:noFill/>
        </p:spPr>
        <p:txBody>
          <a:bodyPr wrap="square" rtlCol="0">
            <a:spAutoFit/>
          </a:bodyPr>
          <a:lstStyle/>
          <a:p>
            <a:r>
              <a:rPr lang="en-US" sz="1333" dirty="0" smtClean="0">
                <a:solidFill>
                  <a:schemeClr val="bg1"/>
                </a:solidFill>
                <a:latin typeface="Arial"/>
                <a:cs typeface="Arial"/>
              </a:rPr>
              <a:t>DAC Meeting 5/08/19</a:t>
            </a:r>
            <a:endParaRPr lang="en-US" sz="1333" dirty="0">
              <a:solidFill>
                <a:schemeClr val="bg1"/>
              </a:solidFill>
              <a:latin typeface="Arial"/>
              <a:cs typeface="Arial"/>
            </a:endParaRPr>
          </a:p>
        </p:txBody>
      </p:sp>
      <p:sp>
        <p:nvSpPr>
          <p:cNvPr id="4" name="Title 3"/>
          <p:cNvSpPr>
            <a:spLocks noGrp="1"/>
          </p:cNvSpPr>
          <p:nvPr>
            <p:ph type="title"/>
          </p:nvPr>
        </p:nvSpPr>
        <p:spPr/>
        <p:txBody>
          <a:bodyPr/>
          <a:lstStyle/>
          <a:p>
            <a:endParaRPr lang="en-US"/>
          </a:p>
        </p:txBody>
      </p:sp>
      <p:pic>
        <p:nvPicPr>
          <p:cNvPr id="7" name="Picture 6"/>
          <p:cNvPicPr>
            <a:picLocks noChangeAspect="1"/>
          </p:cNvPicPr>
          <p:nvPr/>
        </p:nvPicPr>
        <p:blipFill>
          <a:blip r:embed="rId4"/>
          <a:stretch>
            <a:fillRect/>
          </a:stretch>
        </p:blipFill>
        <p:spPr>
          <a:xfrm>
            <a:off x="716690" y="295964"/>
            <a:ext cx="7648833" cy="5504026"/>
          </a:xfrm>
          <a:prstGeom prst="rect">
            <a:avLst/>
          </a:prstGeom>
        </p:spPr>
      </p:pic>
    </p:spTree>
    <p:extLst>
      <p:ext uri="{BB962C8B-B14F-4D97-AF65-F5344CB8AC3E}">
        <p14:creationId xmlns:p14="http://schemas.microsoft.com/office/powerpoint/2010/main" val="1354369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18784"/>
            <a:ext cx="9144001" cy="6301001"/>
          </a:xfrm>
          <a:prstGeom prst="rect">
            <a:avLst/>
          </a:prstGeom>
          <a:solidFill>
            <a:srgbClr val="0088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p:cNvSpPr/>
          <p:nvPr/>
        </p:nvSpPr>
        <p:spPr>
          <a:xfrm>
            <a:off x="1" y="5945866"/>
            <a:ext cx="9144000" cy="912134"/>
          </a:xfrm>
          <a:prstGeom prst="rect">
            <a:avLst/>
          </a:prstGeom>
          <a:solidFill>
            <a:srgbClr val="2A3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 name="Picture 5" descr="PCC_primary_logo_reverse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087" y="6109736"/>
            <a:ext cx="1569464" cy="488719"/>
          </a:xfrm>
          <a:prstGeom prst="rect">
            <a:avLst/>
          </a:prstGeom>
        </p:spPr>
      </p:pic>
      <p:sp>
        <p:nvSpPr>
          <p:cNvPr id="8" name="TextBox 7"/>
          <p:cNvSpPr txBox="1"/>
          <p:nvPr/>
        </p:nvSpPr>
        <p:spPr>
          <a:xfrm>
            <a:off x="217866" y="6418568"/>
            <a:ext cx="5111777" cy="297454"/>
          </a:xfrm>
          <a:prstGeom prst="rect">
            <a:avLst/>
          </a:prstGeom>
          <a:noFill/>
        </p:spPr>
        <p:txBody>
          <a:bodyPr wrap="square" rtlCol="0">
            <a:spAutoFit/>
          </a:bodyPr>
          <a:lstStyle/>
          <a:p>
            <a:r>
              <a:rPr lang="en-US" sz="1333" dirty="0" smtClean="0">
                <a:solidFill>
                  <a:schemeClr val="bg1"/>
                </a:solidFill>
                <a:latin typeface="Arial"/>
                <a:cs typeface="Arial"/>
              </a:rPr>
              <a:t>DAC Meeting 5/08/19</a:t>
            </a:r>
            <a:endParaRPr lang="en-US" sz="1333" dirty="0">
              <a:solidFill>
                <a:schemeClr val="bg1"/>
              </a:solidFill>
              <a:latin typeface="Arial"/>
              <a:cs typeface="Arial"/>
            </a:endParaRPr>
          </a:p>
        </p:txBody>
      </p:sp>
      <p:pic>
        <p:nvPicPr>
          <p:cNvPr id="2" name="Picture 1"/>
          <p:cNvPicPr>
            <a:picLocks noChangeAspect="1"/>
          </p:cNvPicPr>
          <p:nvPr/>
        </p:nvPicPr>
        <p:blipFill>
          <a:blip r:embed="rId4"/>
          <a:stretch>
            <a:fillRect/>
          </a:stretch>
        </p:blipFill>
        <p:spPr>
          <a:xfrm>
            <a:off x="189097" y="488106"/>
            <a:ext cx="8561882" cy="4325380"/>
          </a:xfrm>
          <a:prstGeom prst="rect">
            <a:avLst/>
          </a:prstGeom>
        </p:spPr>
      </p:pic>
    </p:spTree>
    <p:extLst>
      <p:ext uri="{BB962C8B-B14F-4D97-AF65-F5344CB8AC3E}">
        <p14:creationId xmlns:p14="http://schemas.microsoft.com/office/powerpoint/2010/main" val="2867680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4411"/>
            <a:ext cx="9144001" cy="6301001"/>
          </a:xfrm>
          <a:prstGeom prst="rect">
            <a:avLst/>
          </a:prstGeom>
          <a:solidFill>
            <a:srgbClr val="0088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p:cNvSpPr/>
          <p:nvPr/>
        </p:nvSpPr>
        <p:spPr>
          <a:xfrm>
            <a:off x="1" y="5945866"/>
            <a:ext cx="9144000" cy="912134"/>
          </a:xfrm>
          <a:prstGeom prst="rect">
            <a:avLst/>
          </a:prstGeom>
          <a:solidFill>
            <a:srgbClr val="2A3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 name="Picture 5" descr="PCC_primary_logo_reverse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087" y="6109736"/>
            <a:ext cx="1569464" cy="488719"/>
          </a:xfrm>
          <a:prstGeom prst="rect">
            <a:avLst/>
          </a:prstGeom>
        </p:spPr>
      </p:pic>
      <p:sp>
        <p:nvSpPr>
          <p:cNvPr id="8" name="TextBox 7"/>
          <p:cNvSpPr txBox="1"/>
          <p:nvPr/>
        </p:nvSpPr>
        <p:spPr>
          <a:xfrm>
            <a:off x="217866" y="6418568"/>
            <a:ext cx="5111777" cy="297454"/>
          </a:xfrm>
          <a:prstGeom prst="rect">
            <a:avLst/>
          </a:prstGeom>
          <a:noFill/>
        </p:spPr>
        <p:txBody>
          <a:bodyPr wrap="square" rtlCol="0">
            <a:spAutoFit/>
          </a:bodyPr>
          <a:lstStyle/>
          <a:p>
            <a:r>
              <a:rPr lang="en-US" sz="1333" dirty="0" smtClean="0">
                <a:solidFill>
                  <a:schemeClr val="bg1"/>
                </a:solidFill>
                <a:latin typeface="Arial"/>
                <a:cs typeface="Arial"/>
              </a:rPr>
              <a:t>DAC Meeting 5/08/19</a:t>
            </a:r>
            <a:endParaRPr lang="en-US" sz="1333" dirty="0">
              <a:solidFill>
                <a:schemeClr val="bg1"/>
              </a:solidFill>
              <a:latin typeface="Arial"/>
              <a:cs typeface="Arial"/>
            </a:endParaRPr>
          </a:p>
        </p:txBody>
      </p:sp>
      <p:sp>
        <p:nvSpPr>
          <p:cNvPr id="4" name="Title 3"/>
          <p:cNvSpPr>
            <a:spLocks noGrp="1"/>
          </p:cNvSpPr>
          <p:nvPr>
            <p:ph type="title"/>
          </p:nvPr>
        </p:nvSpPr>
        <p:spPr>
          <a:xfrm>
            <a:off x="3484246" y="6032720"/>
            <a:ext cx="2033459" cy="771696"/>
          </a:xfrm>
        </p:spPr>
        <p:txBody>
          <a:bodyPr/>
          <a:lstStyle/>
          <a:p>
            <a:r>
              <a:rPr lang="en-US" dirty="0" smtClean="0">
                <a:solidFill>
                  <a:schemeClr val="bg1"/>
                </a:solidFill>
              </a:rPr>
              <a:t>Title </a:t>
            </a:r>
            <a:r>
              <a:rPr lang="en-US" dirty="0" smtClean="0">
                <a:solidFill>
                  <a:schemeClr val="bg1"/>
                </a:solidFill>
              </a:rPr>
              <a:t>III</a:t>
            </a:r>
            <a:endParaRPr lang="en-US" dirty="0">
              <a:solidFill>
                <a:schemeClr val="bg1"/>
              </a:solidFill>
            </a:endParaRPr>
          </a:p>
        </p:txBody>
      </p:sp>
      <p:pic>
        <p:nvPicPr>
          <p:cNvPr id="2" name="Picture 1"/>
          <p:cNvPicPr>
            <a:picLocks noChangeAspect="1"/>
          </p:cNvPicPr>
          <p:nvPr/>
        </p:nvPicPr>
        <p:blipFill>
          <a:blip r:embed="rId4"/>
          <a:stretch>
            <a:fillRect/>
          </a:stretch>
        </p:blipFill>
        <p:spPr>
          <a:xfrm>
            <a:off x="726012" y="145984"/>
            <a:ext cx="7553015" cy="5729625"/>
          </a:xfrm>
          <a:prstGeom prst="rect">
            <a:avLst/>
          </a:prstGeom>
        </p:spPr>
      </p:pic>
    </p:spTree>
    <p:extLst>
      <p:ext uri="{BB962C8B-B14F-4D97-AF65-F5344CB8AC3E}">
        <p14:creationId xmlns:p14="http://schemas.microsoft.com/office/powerpoint/2010/main" val="598899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2189</TotalTime>
  <Words>170</Words>
  <Application>Microsoft Office PowerPoint</Application>
  <PresentationFormat>On-screen Show (4:3)</PresentationFormat>
  <Paragraphs>60</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Where were you May 18th , 1980?</vt:lpstr>
      <vt:lpstr>Degrees and Certificates Committee Meeting</vt:lpstr>
      <vt:lpstr>PowerPoint Presentation</vt:lpstr>
      <vt:lpstr>PowerPoint Presentation</vt:lpstr>
      <vt:lpstr>PowerPoint Presentation</vt:lpstr>
      <vt:lpstr>GER/GP Updates ….</vt:lpstr>
      <vt:lpstr>PowerPoint Presentation</vt:lpstr>
      <vt:lpstr>PowerPoint Presentation</vt:lpstr>
      <vt:lpstr>Title III</vt:lpstr>
      <vt:lpstr>PowerPoint Presentation</vt:lpstr>
      <vt:lpstr>Degree issues related to Gen Ed Reform</vt:lpstr>
      <vt:lpstr>DAC Meetings 2019/2020</vt:lpstr>
      <vt:lpstr>PowerPoint Presentation</vt:lpstr>
      <vt:lpstr>PowerPoint Presentation</vt:lpstr>
    </vt:vector>
  </TitlesOfParts>
  <Company>Portland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109</cp:revision>
  <cp:lastPrinted>2017-05-10T19:28:10Z</cp:lastPrinted>
  <dcterms:created xsi:type="dcterms:W3CDTF">2017-03-17T22:07:19Z</dcterms:created>
  <dcterms:modified xsi:type="dcterms:W3CDTF">2019-05-08T15:43:39Z</dcterms:modified>
</cp:coreProperties>
</file>